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56" r:id="rId2"/>
    <p:sldId id="257" r:id="rId3"/>
    <p:sldId id="269" r:id="rId4"/>
    <p:sldId id="270" r:id="rId5"/>
    <p:sldId id="271" r:id="rId6"/>
    <p:sldId id="272" r:id="rId7"/>
    <p:sldId id="273" r:id="rId8"/>
    <p:sldId id="274" r:id="rId9"/>
    <p:sldId id="275" r:id="rId10"/>
    <p:sldId id="276" r:id="rId11"/>
    <p:sldId id="277"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notes" clrMode="gray"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8897" autoAdjust="0"/>
  </p:normalViewPr>
  <p:slideViewPr>
    <p:cSldViewPr>
      <p:cViewPr varScale="1">
        <p:scale>
          <a:sx n="73" d="100"/>
          <a:sy n="73" d="100"/>
        </p:scale>
        <p:origin x="1368" y="6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F92006A-0551-3A49-BE63-95DE39C6D00E}" type="datetimeFigureOut">
              <a:rPr lang="en-US" smtClean="0"/>
              <a:t>9/16/2019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E9B8D9C-CC15-9544-BEE5-B5FE58A60473}" type="slidenum">
              <a:rPr lang="en-US" smtClean="0"/>
              <a:t>‹#›</a:t>
            </a:fld>
            <a:endParaRPr lang="en-US"/>
          </a:p>
        </p:txBody>
      </p:sp>
    </p:spTree>
    <p:extLst>
      <p:ext uri="{BB962C8B-B14F-4D97-AF65-F5344CB8AC3E}">
        <p14:creationId xmlns:p14="http://schemas.microsoft.com/office/powerpoint/2010/main" val="953107880"/>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buFont typeface="Arial"/>
              <a:buChar char="•"/>
            </a:pPr>
            <a:r>
              <a:rPr lang="en-US" sz="1400" dirty="0" smtClean="0"/>
              <a:t>My name is Tim Sandry and I am the chair of the Bloomington</a:t>
            </a:r>
            <a:r>
              <a:rPr lang="en-US" sz="1400" baseline="0" dirty="0" smtClean="0"/>
              <a:t> Sustainability Commission.</a:t>
            </a:r>
          </a:p>
          <a:p>
            <a:pPr marL="285750" indent="-285750">
              <a:buFont typeface="Arial"/>
              <a:buChar char="•"/>
            </a:pPr>
            <a:r>
              <a:rPr lang="en-US" sz="1400" dirty="0" smtClean="0"/>
              <a:t>Sean</a:t>
            </a:r>
            <a:r>
              <a:rPr lang="en-US" sz="1400" baseline="0" dirty="0" smtClean="0"/>
              <a:t> asked me to speak since we are one of the most recent cities to establish a Sustainability Commission</a:t>
            </a:r>
          </a:p>
          <a:p>
            <a:pPr marL="285750" indent="-285750">
              <a:buFont typeface="Arial"/>
              <a:buChar char="•"/>
            </a:pPr>
            <a:endParaRPr lang="en-US" sz="1400" baseline="0" dirty="0" smtClean="0"/>
          </a:p>
          <a:p>
            <a:pPr marL="285750" marR="0" indent="-285750" algn="l" defTabSz="457200" rtl="0" eaLnBrk="1" fontAlgn="auto" latinLnBrk="0" hangingPunct="1">
              <a:lnSpc>
                <a:spcPct val="100000"/>
              </a:lnSpc>
              <a:spcBef>
                <a:spcPts val="0"/>
              </a:spcBef>
              <a:spcAft>
                <a:spcPts val="0"/>
              </a:spcAft>
              <a:buClrTx/>
              <a:buSzTx/>
              <a:buFont typeface="Arial"/>
              <a:buChar char="•"/>
              <a:tabLst/>
              <a:defRPr/>
            </a:pPr>
            <a:r>
              <a:rPr lang="en-US" sz="1400" dirty="0" smtClean="0"/>
              <a:t>Before</a:t>
            </a:r>
            <a:r>
              <a:rPr lang="en-US" sz="1400" baseline="0" dirty="0" smtClean="0"/>
              <a:t> getting started, let me see how many of you this may help.  How many of you are in the process of or thinking about starting some sort of Sustainability Commission?</a:t>
            </a:r>
          </a:p>
          <a:p>
            <a:pPr marL="0" indent="0">
              <a:buFont typeface="Arial"/>
              <a:buNone/>
            </a:pPr>
            <a:endParaRPr lang="en-US" sz="1400" baseline="0" dirty="0" smtClean="0"/>
          </a:p>
          <a:p>
            <a:pPr marL="285750" indent="-285750">
              <a:buFont typeface="Arial"/>
              <a:buChar char="•"/>
            </a:pPr>
            <a:r>
              <a:rPr lang="en-US" sz="1400" baseline="0" dirty="0" smtClean="0"/>
              <a:t>I’m going to review some of the things that worked well for us and may work well for you</a:t>
            </a:r>
          </a:p>
          <a:p>
            <a:pPr marL="285750" indent="-285750">
              <a:buFont typeface="Arial"/>
              <a:buChar char="•"/>
            </a:pPr>
            <a:r>
              <a:rPr lang="en-US" sz="1400" baseline="0" dirty="0" smtClean="0"/>
              <a:t>However, every city is going to be different so just because it worked well for us doesn’t mean it will work well for you</a:t>
            </a:r>
          </a:p>
          <a:p>
            <a:pPr marL="285750" indent="-285750">
              <a:buFont typeface="Arial"/>
              <a:buChar char="•"/>
            </a:pPr>
            <a:r>
              <a:rPr lang="en-US" sz="1400" baseline="0" dirty="0" smtClean="0"/>
              <a:t>In many ways we were lucky.  We knew that we had a City Council that was supportive, we had great resources to draw from, and given that I am partially retired, I had a lot of time that I could spend organizing this effort.</a:t>
            </a:r>
          </a:p>
        </p:txBody>
      </p:sp>
      <p:sp>
        <p:nvSpPr>
          <p:cNvPr id="4" name="Slide Number Placeholder 3"/>
          <p:cNvSpPr>
            <a:spLocks noGrp="1"/>
          </p:cNvSpPr>
          <p:nvPr>
            <p:ph type="sldNum" sz="quarter" idx="10"/>
          </p:nvPr>
        </p:nvSpPr>
        <p:spPr/>
        <p:txBody>
          <a:bodyPr/>
          <a:lstStyle/>
          <a:p>
            <a:fld id="{5E9B8D9C-CC15-9544-BEE5-B5FE58A60473}" type="slidenum">
              <a:rPr lang="en-US" smtClean="0"/>
              <a:t>1</a:t>
            </a:fld>
            <a:endParaRPr lang="en-US"/>
          </a:p>
        </p:txBody>
      </p:sp>
    </p:spTree>
    <p:extLst>
      <p:ext uri="{BB962C8B-B14F-4D97-AF65-F5344CB8AC3E}">
        <p14:creationId xmlns:p14="http://schemas.microsoft.com/office/powerpoint/2010/main" val="140880498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Since</a:t>
            </a:r>
            <a:r>
              <a:rPr lang="en-US" baseline="0" dirty="0" smtClean="0"/>
              <a:t> then we have </a:t>
            </a:r>
          </a:p>
          <a:p>
            <a:pPr marL="171450" indent="-171450">
              <a:buFont typeface="Arial"/>
              <a:buChar char="•"/>
            </a:pPr>
            <a:r>
              <a:rPr lang="en-US" baseline="0" dirty="0" smtClean="0"/>
              <a:t>Become a Green Step City</a:t>
            </a:r>
          </a:p>
          <a:p>
            <a:pPr marL="171450" indent="-171450">
              <a:buFont typeface="Arial"/>
              <a:buChar char="•"/>
            </a:pPr>
            <a:r>
              <a:rPr lang="en-US" baseline="0" dirty="0" smtClean="0"/>
              <a:t>Formed an 18 member task force representing residents, businesses – including MOA, Donaldson, and </a:t>
            </a:r>
            <a:r>
              <a:rPr lang="en-US" baseline="0" dirty="0" err="1" smtClean="0"/>
              <a:t>Helath</a:t>
            </a:r>
            <a:r>
              <a:rPr lang="en-US" baseline="0" dirty="0" smtClean="0"/>
              <a:t> Partners, the city operations, the school district operations, </a:t>
            </a:r>
            <a:r>
              <a:rPr lang="en-US" baseline="0" dirty="0" err="1" smtClean="0"/>
              <a:t>Normandale</a:t>
            </a:r>
            <a:r>
              <a:rPr lang="en-US" baseline="0" dirty="0" smtClean="0"/>
              <a:t> college, and faith </a:t>
            </a:r>
            <a:r>
              <a:rPr lang="en-US" baseline="0" dirty="0" err="1" smtClean="0"/>
              <a:t>organiations</a:t>
            </a:r>
            <a:r>
              <a:rPr lang="en-US" baseline="0" dirty="0" smtClean="0"/>
              <a:t> to work with Xcel energy sponsored program called Partners in Energy  to come with an energy conservation plan</a:t>
            </a:r>
          </a:p>
          <a:p>
            <a:pPr marL="171450" indent="-171450">
              <a:buFont typeface="Arial"/>
              <a:buChar char="•"/>
            </a:pPr>
            <a:r>
              <a:rPr lang="en-US" baseline="0" dirty="0" smtClean="0"/>
              <a:t>Since we probably can not do curbside organic recycling until 2021 at the earliest, we are </a:t>
            </a:r>
            <a:r>
              <a:rPr lang="en-US" baseline="0" dirty="0" err="1" smtClean="0"/>
              <a:t>mimicing</a:t>
            </a:r>
            <a:r>
              <a:rPr lang="en-US" baseline="0" dirty="0" smtClean="0"/>
              <a:t> Minneapolis and setting up organic drop off locations around Bloomington</a:t>
            </a:r>
          </a:p>
          <a:p>
            <a:pPr marL="171450" indent="-171450">
              <a:buFont typeface="Arial"/>
              <a:buChar char="•"/>
            </a:pPr>
            <a:r>
              <a:rPr lang="en-US" baseline="0" dirty="0" smtClean="0"/>
              <a:t>As some of you know, every 10 years the watershed districts are required to come up with a 10 year plan, and this is the year so we had a group review and comment on all 5 watershed district plans as well as the city’s plan</a:t>
            </a:r>
          </a:p>
          <a:p>
            <a:pPr marL="171450" indent="-171450">
              <a:buFont typeface="Arial"/>
              <a:buChar char="•"/>
            </a:pPr>
            <a:r>
              <a:rPr lang="en-US" baseline="0" dirty="0" smtClean="0"/>
              <a:t>We are also in the process of identifying the measures that we will use to gauge our progress for each area of sustainability</a:t>
            </a:r>
          </a:p>
          <a:p>
            <a:pPr marL="171450" indent="-171450">
              <a:buFont typeface="Arial"/>
              <a:buChar char="•"/>
            </a:pPr>
            <a:r>
              <a:rPr lang="en-US" baseline="0" dirty="0" smtClean="0"/>
              <a:t>And will start looking at establishing long term goals for each area of sustainability.</a:t>
            </a:r>
            <a:endParaRPr lang="en-US" dirty="0"/>
          </a:p>
        </p:txBody>
      </p:sp>
      <p:sp>
        <p:nvSpPr>
          <p:cNvPr id="4" name="Slide Number Placeholder 3"/>
          <p:cNvSpPr>
            <a:spLocks noGrp="1"/>
          </p:cNvSpPr>
          <p:nvPr>
            <p:ph type="sldNum" sz="quarter" idx="10"/>
          </p:nvPr>
        </p:nvSpPr>
        <p:spPr/>
        <p:txBody>
          <a:bodyPr/>
          <a:lstStyle/>
          <a:p>
            <a:fld id="{5E9B8D9C-CC15-9544-BEE5-B5FE58A60473}" type="slidenum">
              <a:rPr lang="en-US" smtClean="0"/>
              <a:t>10</a:t>
            </a:fld>
            <a:endParaRPr lang="en-US"/>
          </a:p>
        </p:txBody>
      </p:sp>
    </p:spTree>
    <p:extLst>
      <p:ext uri="{BB962C8B-B14F-4D97-AF65-F5344CB8AC3E}">
        <p14:creationId xmlns:p14="http://schemas.microsoft.com/office/powerpoint/2010/main" val="338484882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a:t>
            </a:r>
            <a:r>
              <a:rPr lang="en-US" baseline="0" dirty="0" smtClean="0"/>
              <a:t>, regarding our Comp Plan….</a:t>
            </a:r>
          </a:p>
          <a:p>
            <a:endParaRPr lang="en-US" baseline="0" dirty="0" smtClean="0"/>
          </a:p>
          <a:p>
            <a:r>
              <a:rPr lang="en-US" baseline="0" dirty="0" smtClean="0"/>
              <a:t>There a task force working with the planning department on the Comp Plan</a:t>
            </a:r>
          </a:p>
          <a:p>
            <a:r>
              <a:rPr lang="en-US" baseline="0" dirty="0" smtClean="0"/>
              <a:t>One of the members of the our Task Force is a member of the Comp Plan task force</a:t>
            </a:r>
          </a:p>
          <a:p>
            <a:r>
              <a:rPr lang="en-US" baseline="0" dirty="0" smtClean="0"/>
              <a:t>The Planning Dept. keeping us updated every few months about where they are at.</a:t>
            </a:r>
          </a:p>
          <a:p>
            <a:r>
              <a:rPr lang="en-US" baseline="0" dirty="0" smtClean="0"/>
              <a:t>We are trying to ensure that an appropriate emphasis is being place on all aspects of sustainability that is covered by the Comp Plan.</a:t>
            </a:r>
          </a:p>
          <a:p>
            <a:r>
              <a:rPr lang="en-US" baseline="0" dirty="0" smtClean="0"/>
              <a:t>Specific long term goals will come later.</a:t>
            </a:r>
            <a:endParaRPr lang="en-US" dirty="0"/>
          </a:p>
        </p:txBody>
      </p:sp>
      <p:sp>
        <p:nvSpPr>
          <p:cNvPr id="4" name="Slide Number Placeholder 3"/>
          <p:cNvSpPr>
            <a:spLocks noGrp="1"/>
          </p:cNvSpPr>
          <p:nvPr>
            <p:ph type="sldNum" sz="quarter" idx="10"/>
          </p:nvPr>
        </p:nvSpPr>
        <p:spPr/>
        <p:txBody>
          <a:bodyPr/>
          <a:lstStyle/>
          <a:p>
            <a:fld id="{5E9B8D9C-CC15-9544-BEE5-B5FE58A60473}" type="slidenum">
              <a:rPr lang="en-US" smtClean="0"/>
              <a:t>11</a:t>
            </a:fld>
            <a:endParaRPr lang="en-US"/>
          </a:p>
        </p:txBody>
      </p:sp>
    </p:spTree>
    <p:extLst>
      <p:ext uri="{BB962C8B-B14F-4D97-AF65-F5344CB8AC3E}">
        <p14:creationId xmlns:p14="http://schemas.microsoft.com/office/powerpoint/2010/main" val="27137347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buFont typeface="Arial"/>
              <a:buChar char="•"/>
            </a:pPr>
            <a:r>
              <a:rPr lang="en-US" sz="1800" dirty="0" smtClean="0"/>
              <a:t>These are the big things that</a:t>
            </a:r>
            <a:r>
              <a:rPr lang="en-US" sz="1800" baseline="0" dirty="0" smtClean="0"/>
              <a:t> I might suggest you consider doing and I will describe each one in a bit of detail</a:t>
            </a:r>
          </a:p>
          <a:p>
            <a:pPr marL="285750" indent="-285750">
              <a:buFont typeface="Arial"/>
              <a:buChar char="•"/>
            </a:pPr>
            <a:r>
              <a:rPr lang="en-US" sz="1800" baseline="0" dirty="0" smtClean="0"/>
              <a:t>Also, Sean asked me to provide a brief update on where we are at regarding the sustainability aspect of our Comp Plan so I’ll spend a moment or two on that as well.</a:t>
            </a:r>
          </a:p>
          <a:p>
            <a:pPr marL="285750" indent="-285750">
              <a:buFont typeface="Arial"/>
              <a:buChar char="•"/>
            </a:pPr>
            <a:endParaRPr lang="en-US" sz="1800" baseline="0" dirty="0" smtClean="0"/>
          </a:p>
          <a:p>
            <a:pPr marL="0" indent="0">
              <a:buFont typeface="Arial"/>
              <a:buNone/>
            </a:pPr>
            <a:r>
              <a:rPr lang="en-US" sz="1800" baseline="0" dirty="0" smtClean="0"/>
              <a:t>I’m going to go through this rather quickly but if anyone wants more details, have questions, let me know I’d be happy to provide you my contact information.</a:t>
            </a:r>
            <a:endParaRPr lang="en-US" sz="1800" dirty="0"/>
          </a:p>
        </p:txBody>
      </p:sp>
      <p:sp>
        <p:nvSpPr>
          <p:cNvPr id="4" name="Slide Number Placeholder 3"/>
          <p:cNvSpPr>
            <a:spLocks noGrp="1"/>
          </p:cNvSpPr>
          <p:nvPr>
            <p:ph type="sldNum" sz="quarter" idx="10"/>
          </p:nvPr>
        </p:nvSpPr>
        <p:spPr/>
        <p:txBody>
          <a:bodyPr/>
          <a:lstStyle/>
          <a:p>
            <a:fld id="{5E9B8D9C-CC15-9544-BEE5-B5FE58A60473}" type="slidenum">
              <a:rPr lang="en-US" smtClean="0"/>
              <a:t>2</a:t>
            </a:fld>
            <a:endParaRPr lang="en-US"/>
          </a:p>
        </p:txBody>
      </p:sp>
    </p:spTree>
    <p:extLst>
      <p:ext uri="{BB962C8B-B14F-4D97-AF65-F5344CB8AC3E}">
        <p14:creationId xmlns:p14="http://schemas.microsoft.com/office/powerpoint/2010/main" val="26131120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buFont typeface="Arial"/>
              <a:buChar char="•"/>
            </a:pPr>
            <a:r>
              <a:rPr lang="en-US" sz="1800" dirty="0" smtClean="0"/>
              <a:t>When</a:t>
            </a:r>
            <a:r>
              <a:rPr lang="en-US" sz="1800" baseline="0" dirty="0" smtClean="0"/>
              <a:t> establishing a commission, the major stakeholders are likely to be the City Council and especially the mayor and the city manager who often has a lot of influence. </a:t>
            </a:r>
          </a:p>
          <a:p>
            <a:pPr marL="285750" indent="-285750">
              <a:buFont typeface="Arial"/>
              <a:buChar char="•"/>
            </a:pPr>
            <a:r>
              <a:rPr lang="en-US" sz="1800" baseline="0" dirty="0" smtClean="0"/>
              <a:t>You need to find out where they stand, what their concerns are, understand what questions they have.</a:t>
            </a:r>
          </a:p>
          <a:p>
            <a:pPr marL="285750" indent="-285750">
              <a:buFont typeface="Arial"/>
              <a:buChar char="•"/>
            </a:pPr>
            <a:r>
              <a:rPr lang="en-US" sz="1800" baseline="0" dirty="0" smtClean="0"/>
              <a:t>In our case, the City Manager was came out against the establishment of a commission but we had the city council and mayor on board.  </a:t>
            </a:r>
          </a:p>
          <a:p>
            <a:pPr marL="285750" indent="-285750">
              <a:buFont typeface="Arial"/>
              <a:buChar char="•"/>
            </a:pPr>
            <a:r>
              <a:rPr lang="en-US" sz="1800" baseline="0" dirty="0" smtClean="0"/>
              <a:t>Before you start it would be best to find out where your stakeholders are at – have conversation with each of them if necessary – bring someone along from their district if possible.</a:t>
            </a:r>
          </a:p>
          <a:p>
            <a:pPr marL="285750" indent="-285750">
              <a:buFont typeface="Arial"/>
              <a:buChar char="•"/>
            </a:pPr>
            <a:r>
              <a:rPr lang="en-US" sz="1800" baseline="0" dirty="0" smtClean="0"/>
              <a:t>If there is strong opposition, you need to consider if it’s worth the effort</a:t>
            </a:r>
          </a:p>
          <a:p>
            <a:pPr marL="285750" indent="-285750">
              <a:buFont typeface="Arial"/>
              <a:buChar char="•"/>
            </a:pPr>
            <a:r>
              <a:rPr lang="en-US" sz="1800" baseline="0" dirty="0" smtClean="0"/>
              <a:t>If there is openness but uncertainty, find out what you need to do to overcome the concerns</a:t>
            </a:r>
          </a:p>
          <a:p>
            <a:pPr marL="285750" indent="-285750">
              <a:buFont typeface="Arial"/>
              <a:buChar char="•"/>
            </a:pPr>
            <a:r>
              <a:rPr lang="en-US" sz="1800" baseline="0" dirty="0" smtClean="0"/>
              <a:t>Most of all, you need to have champion on the council – someone who’s going to lead the charge and advocate for the commission. </a:t>
            </a:r>
          </a:p>
          <a:p>
            <a:pPr marL="285750" indent="-285750">
              <a:buFont typeface="Arial"/>
              <a:buChar char="•"/>
            </a:pPr>
            <a:r>
              <a:rPr lang="en-US" sz="1800" baseline="0" dirty="0" smtClean="0"/>
              <a:t> Identify that person upfront.  </a:t>
            </a:r>
          </a:p>
          <a:p>
            <a:pPr marL="285750" indent="-285750">
              <a:buFont typeface="Arial"/>
              <a:buChar char="•"/>
            </a:pPr>
            <a:r>
              <a:rPr lang="en-US" sz="1800" baseline="0" dirty="0" smtClean="0"/>
              <a:t>Without a champion, it may be a very harder to make it happen even if there is support</a:t>
            </a:r>
          </a:p>
          <a:p>
            <a:pPr marL="285750" indent="-285750">
              <a:buFont typeface="Arial"/>
              <a:buChar char="•"/>
            </a:pPr>
            <a:endParaRPr lang="en-US" sz="1800" baseline="0" dirty="0" smtClean="0"/>
          </a:p>
          <a:p>
            <a:pPr marL="285750" indent="-285750">
              <a:buFont typeface="Arial"/>
              <a:buChar char="•"/>
            </a:pPr>
            <a:r>
              <a:rPr lang="en-US" sz="1800" baseline="0" dirty="0" smtClean="0"/>
              <a:t>In our case we knew that here was broad support on the council.  </a:t>
            </a:r>
          </a:p>
          <a:p>
            <a:pPr marL="285750" indent="-285750">
              <a:buFont typeface="Arial"/>
              <a:buChar char="•"/>
            </a:pPr>
            <a:r>
              <a:rPr lang="en-US" sz="1800" baseline="0" dirty="0" smtClean="0"/>
              <a:t>There is a group called the Bloomington Sustainability Coalition that has been active for over 5 years and one of the things that we do is administer a sustainability Survey to the candidates that ask 5 to 6 questions on various aspects of sustainability.  The results of the survey are sent out a network of various environmental and church groups as well as through </a:t>
            </a:r>
            <a:r>
              <a:rPr lang="en-US" sz="1800" baseline="0" dirty="0" err="1" smtClean="0"/>
              <a:t>NextDoor</a:t>
            </a:r>
            <a:r>
              <a:rPr lang="en-US" sz="1800" baseline="0" dirty="0" smtClean="0"/>
              <a:t>. In the 2015 survey, we asked the the candidates if they would be supportive of a Sustainability Commission, and all said yes.</a:t>
            </a:r>
          </a:p>
          <a:p>
            <a:pPr marL="285750" indent="-285750">
              <a:buFont typeface="Arial"/>
              <a:buChar char="•"/>
            </a:pPr>
            <a:r>
              <a:rPr lang="en-US" sz="1800" baseline="0" dirty="0" smtClean="0"/>
              <a:t>Sean is a good resource on strategizing how to get your stakeholders onboard.</a:t>
            </a:r>
          </a:p>
          <a:p>
            <a:pPr marL="285750" indent="-285750">
              <a:buFont typeface="Arial"/>
              <a:buChar char="•"/>
            </a:pPr>
            <a:endParaRPr lang="en-US" sz="1800" baseline="0" dirty="0" smtClean="0"/>
          </a:p>
          <a:p>
            <a:pPr marL="285750" indent="-285750">
              <a:buFont typeface="Arial"/>
              <a:buChar char="•"/>
            </a:pPr>
            <a:r>
              <a:rPr lang="en-US" sz="1800" baseline="0" dirty="0" smtClean="0"/>
              <a:t>We also had two strong champions on the council</a:t>
            </a:r>
          </a:p>
          <a:p>
            <a:endParaRPr lang="en-US" sz="1800" baseline="0" dirty="0" smtClean="0"/>
          </a:p>
          <a:p>
            <a:endParaRPr lang="en-US" sz="1800" dirty="0"/>
          </a:p>
        </p:txBody>
      </p:sp>
      <p:sp>
        <p:nvSpPr>
          <p:cNvPr id="4" name="Slide Number Placeholder 3"/>
          <p:cNvSpPr>
            <a:spLocks noGrp="1"/>
          </p:cNvSpPr>
          <p:nvPr>
            <p:ph type="sldNum" sz="quarter" idx="10"/>
          </p:nvPr>
        </p:nvSpPr>
        <p:spPr/>
        <p:txBody>
          <a:bodyPr/>
          <a:lstStyle/>
          <a:p>
            <a:fld id="{5E9B8D9C-CC15-9544-BEE5-B5FE58A60473}" type="slidenum">
              <a:rPr lang="en-US" smtClean="0"/>
              <a:t>3</a:t>
            </a:fld>
            <a:endParaRPr lang="en-US"/>
          </a:p>
        </p:txBody>
      </p:sp>
    </p:spTree>
    <p:extLst>
      <p:ext uri="{BB962C8B-B14F-4D97-AF65-F5344CB8AC3E}">
        <p14:creationId xmlns:p14="http://schemas.microsoft.com/office/powerpoint/2010/main" val="26131120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buFont typeface="Arial"/>
              <a:buChar char="•"/>
            </a:pPr>
            <a:r>
              <a:rPr lang="en-US" sz="1800" dirty="0" smtClean="0"/>
              <a:t>Our</a:t>
            </a:r>
            <a:r>
              <a:rPr lang="en-US" sz="1800" baseline="0" dirty="0" smtClean="0"/>
              <a:t> concern was not whether we had support, our concern was that council would get wrapped around the axle trying to figure out what a commission would look like and they would give up in frustration or hand it off to staff which in our case would have been a disaster.  </a:t>
            </a:r>
          </a:p>
          <a:p>
            <a:pPr marL="285750" indent="-285750">
              <a:buFont typeface="Arial"/>
              <a:buChar char="•"/>
            </a:pPr>
            <a:r>
              <a:rPr lang="en-US" sz="1800" baseline="0" dirty="0" smtClean="0"/>
              <a:t>You need to make this easy for council members to get behind.  Our council would have been reluctant to pass something without understanding what they were signing up for.</a:t>
            </a:r>
          </a:p>
          <a:p>
            <a:pPr marL="285750" indent="-285750">
              <a:buFont typeface="Arial"/>
              <a:buChar char="•"/>
            </a:pPr>
            <a:r>
              <a:rPr lang="en-US" sz="1800" baseline="0" dirty="0" smtClean="0"/>
              <a:t>We formed a task force of 7 members from the community.  We knew people who would be good and put the word out and and others expressed interest.</a:t>
            </a:r>
          </a:p>
          <a:p>
            <a:pPr marL="285750" indent="-285750">
              <a:buFont typeface="Arial"/>
              <a:buChar char="•"/>
            </a:pPr>
            <a:r>
              <a:rPr lang="en-US" sz="1800" baseline="0" dirty="0" smtClean="0"/>
              <a:t>At the time Conservation MN was also working on forming a Sustainability Commission so we joined forces with them.  That’s a resource that you might check out if you haven’t already.</a:t>
            </a:r>
          </a:p>
          <a:p>
            <a:pPr marL="285750" indent="-285750">
              <a:buFont typeface="Arial"/>
              <a:buChar char="•"/>
            </a:pPr>
            <a:r>
              <a:rPr lang="en-US" sz="1800" baseline="0" dirty="0" smtClean="0"/>
              <a:t>In the end we had the a group that was made up of</a:t>
            </a:r>
          </a:p>
          <a:p>
            <a:pPr marL="742950" lvl="1" indent="-285750">
              <a:buFont typeface="Arial"/>
              <a:buChar char="•"/>
            </a:pPr>
            <a:r>
              <a:rPr lang="en-US" sz="1800" baseline="0" dirty="0" smtClean="0"/>
              <a:t>Two environmental consultants</a:t>
            </a:r>
          </a:p>
          <a:p>
            <a:pPr marL="742950" lvl="1" indent="-285750">
              <a:buFont typeface="Arial"/>
              <a:buChar char="•"/>
            </a:pPr>
            <a:r>
              <a:rPr lang="en-US" sz="1800" baseline="0" dirty="0" smtClean="0"/>
              <a:t>A staff person from 9 the mile creek watershed district</a:t>
            </a:r>
          </a:p>
          <a:p>
            <a:pPr marL="742950" lvl="1" indent="-285750">
              <a:buFont typeface="Arial"/>
              <a:buChar char="•"/>
            </a:pPr>
            <a:r>
              <a:rPr lang="en-US" sz="1800" baseline="0" dirty="0" smtClean="0"/>
              <a:t>A solid waste specialist who works at Hennepin County</a:t>
            </a:r>
          </a:p>
          <a:p>
            <a:pPr marL="742950" lvl="1" indent="-285750">
              <a:buFont typeface="Arial"/>
              <a:buChar char="•"/>
            </a:pPr>
            <a:r>
              <a:rPr lang="en-US" sz="1800" baseline="0" dirty="0" smtClean="0"/>
              <a:t>A former member and chair of the Bloomington Public Health Commission</a:t>
            </a:r>
          </a:p>
          <a:p>
            <a:pPr marL="742950" lvl="1" indent="-285750">
              <a:buFont typeface="Arial"/>
              <a:buChar char="•"/>
            </a:pPr>
            <a:r>
              <a:rPr lang="en-US" sz="1800" baseline="0" dirty="0" smtClean="0"/>
              <a:t>Someone with a Wildlife Biology background</a:t>
            </a:r>
          </a:p>
          <a:p>
            <a:pPr marL="742950" lvl="1" indent="-285750">
              <a:buFont typeface="Arial"/>
              <a:buChar char="•"/>
            </a:pPr>
            <a:r>
              <a:rPr lang="en-US" sz="1800" baseline="0" dirty="0" smtClean="0"/>
              <a:t>An organizer from Conversation MN</a:t>
            </a:r>
          </a:p>
          <a:p>
            <a:pPr marL="742950" lvl="1" indent="-285750">
              <a:buFont typeface="Arial"/>
              <a:buChar char="•"/>
            </a:pPr>
            <a:r>
              <a:rPr lang="en-US" sz="1800" baseline="0" dirty="0" smtClean="0"/>
              <a:t>And myself – served as a sort of facilitator for the group</a:t>
            </a:r>
          </a:p>
          <a:p>
            <a:pPr marL="285750" lvl="0" indent="-285750">
              <a:buFont typeface="Arial"/>
              <a:buChar char="•"/>
            </a:pPr>
            <a:r>
              <a:rPr lang="en-US" sz="1800" baseline="0" dirty="0" smtClean="0"/>
              <a:t>We requested staff involvement but no one from the staff stepped up</a:t>
            </a:r>
          </a:p>
          <a:p>
            <a:pPr marL="285750" lvl="0" indent="-285750">
              <a:buFont typeface="Arial"/>
              <a:buChar char="•"/>
            </a:pPr>
            <a:r>
              <a:rPr lang="en-US" sz="1800" baseline="0" dirty="0" smtClean="0"/>
              <a:t>The task force has its first meeting in February of 2016</a:t>
            </a:r>
          </a:p>
          <a:p>
            <a:pPr marL="285750" lvl="0" indent="-285750">
              <a:buFont typeface="Arial"/>
              <a:buChar char="•"/>
            </a:pPr>
            <a:r>
              <a:rPr lang="en-US" sz="1800" baseline="0" dirty="0" smtClean="0"/>
              <a:t>This task force was not sanctioned by the council.</a:t>
            </a:r>
          </a:p>
          <a:p>
            <a:pPr marL="285750" lvl="0" indent="-285750">
              <a:buFont typeface="Arial"/>
              <a:buChar char="•"/>
            </a:pPr>
            <a:r>
              <a:rPr lang="en-US" sz="1800" baseline="0" dirty="0" smtClean="0"/>
              <a:t>We made sure that our council champions were on board and we had members of the Sustainability Coalition show up at the public comment period saying that we believed that there was a case for a Sustainability Commission and that we had formed a task force to study the matter.  And we would get back to them.</a:t>
            </a:r>
          </a:p>
          <a:p>
            <a:pPr marL="742950" lvl="1" indent="-285750">
              <a:buFont typeface="Arial"/>
              <a:buChar char="•"/>
            </a:pPr>
            <a:endParaRPr lang="en-US" sz="1800" baseline="0" dirty="0" smtClean="0"/>
          </a:p>
          <a:p>
            <a:pPr marL="742950" lvl="1" indent="-285750">
              <a:buFont typeface="Arial"/>
              <a:buChar char="•"/>
            </a:pPr>
            <a:endParaRPr lang="en-US" sz="1800" dirty="0"/>
          </a:p>
        </p:txBody>
      </p:sp>
      <p:sp>
        <p:nvSpPr>
          <p:cNvPr id="4" name="Slide Number Placeholder 3"/>
          <p:cNvSpPr>
            <a:spLocks noGrp="1"/>
          </p:cNvSpPr>
          <p:nvPr>
            <p:ph type="sldNum" sz="quarter" idx="10"/>
          </p:nvPr>
        </p:nvSpPr>
        <p:spPr/>
        <p:txBody>
          <a:bodyPr/>
          <a:lstStyle/>
          <a:p>
            <a:fld id="{5E9B8D9C-CC15-9544-BEE5-B5FE58A60473}" type="slidenum">
              <a:rPr lang="en-US" smtClean="0"/>
              <a:t>4</a:t>
            </a:fld>
            <a:endParaRPr lang="en-US"/>
          </a:p>
        </p:txBody>
      </p:sp>
    </p:spTree>
    <p:extLst>
      <p:ext uri="{BB962C8B-B14F-4D97-AF65-F5344CB8AC3E}">
        <p14:creationId xmlns:p14="http://schemas.microsoft.com/office/powerpoint/2010/main" val="26131120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buFont typeface="Arial"/>
              <a:buChar char="•"/>
            </a:pPr>
            <a:r>
              <a:rPr lang="en-US" sz="1800" dirty="0" smtClean="0"/>
              <a:t>So what would a task force</a:t>
            </a:r>
            <a:r>
              <a:rPr lang="en-US" sz="1800" baseline="0" dirty="0" smtClean="0"/>
              <a:t> do?</a:t>
            </a:r>
          </a:p>
          <a:p>
            <a:pPr marL="285750" indent="-285750">
              <a:buFont typeface="Arial"/>
              <a:buChar char="•"/>
            </a:pPr>
            <a:r>
              <a:rPr lang="en-US" sz="1800" baseline="0" dirty="0" smtClean="0"/>
              <a:t>Rather than reinvent the wheel, we decided to see what we could learn from other successful commissions</a:t>
            </a:r>
            <a:endParaRPr lang="en-US" sz="1800" dirty="0" smtClean="0"/>
          </a:p>
          <a:p>
            <a:pPr marL="285750" indent="-285750">
              <a:buFont typeface="Arial"/>
              <a:buChar char="•"/>
            </a:pPr>
            <a:r>
              <a:rPr lang="en-US" sz="1800" baseline="0" dirty="0" smtClean="0"/>
              <a:t>We interviewed both commission members and the staff liaison for St. Louis Park, Eden Prairie, and Edina.   We probably learned as much from the liaison as we did from the Commissioners.</a:t>
            </a:r>
          </a:p>
          <a:p>
            <a:pPr marL="285750" indent="-285750">
              <a:buFont typeface="Arial"/>
              <a:buChar char="•"/>
            </a:pPr>
            <a:r>
              <a:rPr lang="en-US" sz="1800" baseline="0" dirty="0" smtClean="0"/>
              <a:t>We developed an interview form for each role so that we would be consistent in the information gathered.  Two task force members were involved in each interview and then they reported back the findings to the rest of the task force</a:t>
            </a:r>
            <a:endParaRPr lang="en-US" sz="1800" dirty="0"/>
          </a:p>
        </p:txBody>
      </p:sp>
      <p:sp>
        <p:nvSpPr>
          <p:cNvPr id="4" name="Slide Number Placeholder 3"/>
          <p:cNvSpPr>
            <a:spLocks noGrp="1"/>
          </p:cNvSpPr>
          <p:nvPr>
            <p:ph type="sldNum" sz="quarter" idx="10"/>
          </p:nvPr>
        </p:nvSpPr>
        <p:spPr/>
        <p:txBody>
          <a:bodyPr/>
          <a:lstStyle/>
          <a:p>
            <a:fld id="{5E9B8D9C-CC15-9544-BEE5-B5FE58A60473}" type="slidenum">
              <a:rPr lang="en-US" smtClean="0"/>
              <a:t>5</a:t>
            </a:fld>
            <a:endParaRPr lang="en-US"/>
          </a:p>
        </p:txBody>
      </p:sp>
    </p:spTree>
    <p:extLst>
      <p:ext uri="{BB962C8B-B14F-4D97-AF65-F5344CB8AC3E}">
        <p14:creationId xmlns:p14="http://schemas.microsoft.com/office/powerpoint/2010/main" val="261311200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smtClean="0"/>
              <a:t>We kept</a:t>
            </a:r>
            <a:r>
              <a:rPr lang="en-US" sz="1800" baseline="0" dirty="0" smtClean="0"/>
              <a:t> council members informed by showing up at the public comment period from time to time provide brief update</a:t>
            </a:r>
            <a:endParaRPr lang="en-US" sz="1800" dirty="0"/>
          </a:p>
        </p:txBody>
      </p:sp>
      <p:sp>
        <p:nvSpPr>
          <p:cNvPr id="4" name="Slide Number Placeholder 3"/>
          <p:cNvSpPr>
            <a:spLocks noGrp="1"/>
          </p:cNvSpPr>
          <p:nvPr>
            <p:ph type="sldNum" sz="quarter" idx="10"/>
          </p:nvPr>
        </p:nvSpPr>
        <p:spPr/>
        <p:txBody>
          <a:bodyPr/>
          <a:lstStyle/>
          <a:p>
            <a:fld id="{5E9B8D9C-CC15-9544-BEE5-B5FE58A60473}" type="slidenum">
              <a:rPr lang="en-US" smtClean="0"/>
              <a:t>6</a:t>
            </a:fld>
            <a:endParaRPr lang="en-US"/>
          </a:p>
        </p:txBody>
      </p:sp>
    </p:spTree>
    <p:extLst>
      <p:ext uri="{BB962C8B-B14F-4D97-AF65-F5344CB8AC3E}">
        <p14:creationId xmlns:p14="http://schemas.microsoft.com/office/powerpoint/2010/main" val="26131120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Once we were done</a:t>
            </a:r>
            <a:r>
              <a:rPr lang="en-US" baseline="0" dirty="0" smtClean="0"/>
              <a:t> with the interviews, we took what we learned and began to design a commission that we thought would work best in Bloomington:</a:t>
            </a:r>
          </a:p>
          <a:p>
            <a:endParaRPr lang="en-US" baseline="0" dirty="0" smtClean="0"/>
          </a:p>
          <a:p>
            <a:r>
              <a:rPr lang="en-US" baseline="0" dirty="0" smtClean="0"/>
              <a:t>We had to answer questions like</a:t>
            </a:r>
          </a:p>
          <a:p>
            <a:pPr marL="171450" indent="-171450">
              <a:buFont typeface="Arial"/>
              <a:buChar char="•"/>
            </a:pPr>
            <a:r>
              <a:rPr lang="en-US" baseline="0" dirty="0" smtClean="0"/>
              <a:t>What do we mean by sustainability – what’s the scope</a:t>
            </a:r>
          </a:p>
          <a:p>
            <a:pPr marL="171450" indent="-171450">
              <a:buFont typeface="Arial"/>
              <a:buChar char="•"/>
            </a:pPr>
            <a:r>
              <a:rPr lang="en-US" baseline="0" dirty="0" smtClean="0"/>
              <a:t>How many members should the commission have?</a:t>
            </a:r>
          </a:p>
          <a:p>
            <a:pPr marL="171450" indent="-171450">
              <a:buFont typeface="Arial"/>
              <a:buChar char="•"/>
            </a:pPr>
            <a:r>
              <a:rPr lang="en-US" baseline="0" dirty="0" smtClean="0"/>
              <a:t>Should we reserve slots for students </a:t>
            </a:r>
          </a:p>
          <a:p>
            <a:pPr marL="171450" indent="-171450">
              <a:buFont typeface="Arial"/>
              <a:buChar char="•"/>
            </a:pPr>
            <a:r>
              <a:rPr lang="en-US" baseline="0" dirty="0" smtClean="0"/>
              <a:t>What about having a Council Member on the Commission?</a:t>
            </a:r>
          </a:p>
          <a:p>
            <a:pPr marL="171450" indent="-171450">
              <a:buFont typeface="Arial"/>
              <a:buChar char="•"/>
            </a:pPr>
            <a:r>
              <a:rPr lang="en-US" baseline="0" dirty="0" smtClean="0"/>
              <a:t>Did we envision workgroups?</a:t>
            </a:r>
          </a:p>
          <a:p>
            <a:pPr marL="171450" indent="-171450">
              <a:buFont typeface="Arial"/>
              <a:buChar char="•"/>
            </a:pPr>
            <a:r>
              <a:rPr lang="en-US" baseline="0" dirty="0" smtClean="0"/>
              <a:t>How did we envision interacting with the community?</a:t>
            </a:r>
          </a:p>
          <a:p>
            <a:pPr marL="171450" indent="-171450">
              <a:buFont typeface="Arial"/>
              <a:buChar char="•"/>
            </a:pPr>
            <a:r>
              <a:rPr lang="en-US" baseline="0" dirty="0" smtClean="0"/>
              <a:t>Where should the liaison reside within in the city structure – which we discovered from interviewing liaisons is a really important decision</a:t>
            </a:r>
          </a:p>
          <a:p>
            <a:pPr marL="171450" indent="-171450">
              <a:buFont typeface="Arial"/>
              <a:buChar char="•"/>
            </a:pPr>
            <a:r>
              <a:rPr lang="en-US" baseline="0" dirty="0" smtClean="0"/>
              <a:t>Etc.</a:t>
            </a:r>
          </a:p>
          <a:p>
            <a:endParaRPr lang="en-US" baseline="0" dirty="0" smtClean="0"/>
          </a:p>
          <a:p>
            <a:r>
              <a:rPr lang="en-US" baseline="0" dirty="0" smtClean="0"/>
              <a:t>We ultimately put together a draft ordinance</a:t>
            </a:r>
          </a:p>
        </p:txBody>
      </p:sp>
      <p:sp>
        <p:nvSpPr>
          <p:cNvPr id="4" name="Slide Number Placeholder 3"/>
          <p:cNvSpPr>
            <a:spLocks noGrp="1"/>
          </p:cNvSpPr>
          <p:nvPr>
            <p:ph type="sldNum" sz="quarter" idx="10"/>
          </p:nvPr>
        </p:nvSpPr>
        <p:spPr/>
        <p:txBody>
          <a:bodyPr/>
          <a:lstStyle/>
          <a:p>
            <a:fld id="{5E9B8D9C-CC15-9544-BEE5-B5FE58A60473}" type="slidenum">
              <a:rPr lang="en-US" smtClean="0"/>
              <a:t>7</a:t>
            </a:fld>
            <a:endParaRPr lang="en-US"/>
          </a:p>
        </p:txBody>
      </p:sp>
    </p:spTree>
    <p:extLst>
      <p:ext uri="{BB962C8B-B14F-4D97-AF65-F5344CB8AC3E}">
        <p14:creationId xmlns:p14="http://schemas.microsoft.com/office/powerpoint/2010/main" val="6323128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a:buChar char="•"/>
            </a:pPr>
            <a:r>
              <a:rPr lang="en-US" dirty="0" smtClean="0"/>
              <a:t>We met with the mayor</a:t>
            </a:r>
            <a:r>
              <a:rPr lang="en-US" baseline="0" dirty="0" smtClean="0"/>
              <a:t> to get his buy in</a:t>
            </a:r>
          </a:p>
          <a:p>
            <a:pPr marL="171450" indent="-171450">
              <a:buFont typeface="Arial"/>
              <a:buChar char="•"/>
            </a:pPr>
            <a:r>
              <a:rPr lang="en-US" baseline="0" dirty="0" smtClean="0"/>
              <a:t>We started working with our champions </a:t>
            </a:r>
          </a:p>
          <a:p>
            <a:pPr marL="171450" indent="-171450">
              <a:buFont typeface="Arial"/>
              <a:buChar char="•"/>
            </a:pPr>
            <a:r>
              <a:rPr lang="en-US" baseline="0" dirty="0" smtClean="0"/>
              <a:t>An interesting thing happened.  </a:t>
            </a:r>
          </a:p>
          <a:p>
            <a:pPr marL="171450" indent="-171450">
              <a:buFont typeface="Arial"/>
              <a:buChar char="•"/>
            </a:pPr>
            <a:r>
              <a:rPr lang="en-US" baseline="0" dirty="0" smtClean="0"/>
              <a:t>We had a new City Manager and he put the council through a strategic planning process</a:t>
            </a:r>
          </a:p>
          <a:p>
            <a:pPr marL="171450" indent="-171450">
              <a:buFont typeface="Arial"/>
              <a:buChar char="•"/>
            </a:pPr>
            <a:r>
              <a:rPr lang="en-US" baseline="0" dirty="0" smtClean="0"/>
              <a:t>The idea of a Commission got wrapped into the process.  If sustainability became a strategic priority, only then would commission be on the table.</a:t>
            </a:r>
          </a:p>
          <a:p>
            <a:pPr marL="171450" indent="-171450">
              <a:buFont typeface="Arial"/>
              <a:buChar char="•"/>
            </a:pPr>
            <a:r>
              <a:rPr lang="en-US" baseline="0" dirty="0" smtClean="0"/>
              <a:t>We had to pivot quickly.</a:t>
            </a:r>
          </a:p>
          <a:p>
            <a:pPr marL="171450" indent="-171450">
              <a:buFont typeface="Arial"/>
              <a:buChar char="•"/>
            </a:pPr>
            <a:r>
              <a:rPr lang="en-US" baseline="0" dirty="0" smtClean="0"/>
              <a:t>We had residents lobby the council – e-mails, phone calls and showing up at the public comment period to advocate that Sustainability be a strategic priority</a:t>
            </a:r>
          </a:p>
          <a:p>
            <a:pPr marL="171450" indent="-171450">
              <a:buFont typeface="Arial"/>
              <a:buChar char="•"/>
            </a:pPr>
            <a:r>
              <a:rPr lang="en-US" baseline="0" dirty="0" smtClean="0"/>
              <a:t>And, it became one of the strategic priorities</a:t>
            </a:r>
          </a:p>
          <a:p>
            <a:pPr marL="171450" indent="-171450">
              <a:buFont typeface="Arial"/>
              <a:buChar char="•"/>
            </a:pPr>
            <a:r>
              <a:rPr lang="en-US" baseline="0" dirty="0" smtClean="0"/>
              <a:t>I suggested to one of our sponsors and it was time to call the question.</a:t>
            </a:r>
          </a:p>
          <a:p>
            <a:pPr marL="171450" indent="-171450">
              <a:buFont typeface="Arial"/>
              <a:buChar char="•"/>
            </a:pPr>
            <a:r>
              <a:rPr lang="en-US" baseline="0" dirty="0" smtClean="0"/>
              <a:t>At a pivotal meeting of the council that was held to discuss the details of how to move forward on the strategic plan, one of our sponsors called the question by saying that it was his belief that we needed a Commission to effectively implement any sustainability strategy</a:t>
            </a:r>
          </a:p>
          <a:p>
            <a:pPr marL="171450" indent="-171450">
              <a:buFont typeface="Arial"/>
              <a:buChar char="•"/>
            </a:pPr>
            <a:r>
              <a:rPr lang="en-US" baseline="0" dirty="0" smtClean="0"/>
              <a:t>The Staff said they were opposed.  They proposed having a series of task forces that would take up individual sustainability issues.</a:t>
            </a:r>
          </a:p>
          <a:p>
            <a:pPr marL="171450" indent="-171450">
              <a:buFont typeface="Arial"/>
              <a:buChar char="•"/>
            </a:pPr>
            <a:r>
              <a:rPr lang="en-US" baseline="0" dirty="0" smtClean="0"/>
              <a:t>There was a bit of awkward conversation until the Mayor stepped in and said that while he had gone back and forth on the issue over the years he believed the time had come to establish a Commission.  And essentially that was that.</a:t>
            </a:r>
          </a:p>
          <a:p>
            <a:pPr marL="171450" indent="-171450">
              <a:buFont typeface="Arial"/>
              <a:buChar char="•"/>
            </a:pPr>
            <a:r>
              <a:rPr lang="en-US" baseline="0" dirty="0" smtClean="0"/>
              <a:t>The staff was directed to work with us and two council members to figure out the details</a:t>
            </a:r>
          </a:p>
          <a:p>
            <a:endParaRPr lang="en-US" dirty="0"/>
          </a:p>
        </p:txBody>
      </p:sp>
      <p:sp>
        <p:nvSpPr>
          <p:cNvPr id="4" name="Slide Number Placeholder 3"/>
          <p:cNvSpPr>
            <a:spLocks noGrp="1"/>
          </p:cNvSpPr>
          <p:nvPr>
            <p:ph type="sldNum" sz="quarter" idx="10"/>
          </p:nvPr>
        </p:nvSpPr>
        <p:spPr/>
        <p:txBody>
          <a:bodyPr/>
          <a:lstStyle/>
          <a:p>
            <a:fld id="{5E9B8D9C-CC15-9544-BEE5-B5FE58A60473}" type="slidenum">
              <a:rPr lang="en-US" smtClean="0"/>
              <a:t>8</a:t>
            </a:fld>
            <a:endParaRPr lang="en-US"/>
          </a:p>
        </p:txBody>
      </p:sp>
    </p:spTree>
    <p:extLst>
      <p:ext uri="{BB962C8B-B14F-4D97-AF65-F5344CB8AC3E}">
        <p14:creationId xmlns:p14="http://schemas.microsoft.com/office/powerpoint/2010/main" val="6119449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a:buChar char="•"/>
            </a:pPr>
            <a:r>
              <a:rPr lang="en-US" dirty="0" smtClean="0"/>
              <a:t>We</a:t>
            </a:r>
            <a:r>
              <a:rPr lang="en-US" baseline="0" dirty="0" smtClean="0"/>
              <a:t> had two working sessions with the staff and council members where we worked out the details and essentially put forward an edited version of the ordinance that we had written</a:t>
            </a:r>
          </a:p>
          <a:p>
            <a:pPr marL="171450" indent="-171450">
              <a:buFont typeface="Arial"/>
              <a:buChar char="•"/>
            </a:pPr>
            <a:r>
              <a:rPr lang="en-US" baseline="0" dirty="0" smtClean="0"/>
              <a:t>In addition, the task force was directed to come up with a work plan for 2017 that could be used by the Commission.  As one Council Member put it, we want the Commission to hit the ground running and not to spend 6 months planning</a:t>
            </a:r>
          </a:p>
          <a:p>
            <a:pPr marL="171450" indent="-171450">
              <a:buFont typeface="Arial"/>
              <a:buChar char="•"/>
            </a:pPr>
            <a:r>
              <a:rPr lang="en-US" baseline="0" dirty="0" smtClean="0"/>
              <a:t>The council approved the Commission Ordinance in early November of last year, the first Commission members were selected in January.  The city advertised for commission members and over 50 people applied.  Everyone was stunned by the the huge number of applicants.</a:t>
            </a:r>
          </a:p>
          <a:p>
            <a:pPr marL="171450" indent="-171450">
              <a:buFont typeface="Arial"/>
              <a:buChar char="•"/>
            </a:pPr>
            <a:r>
              <a:rPr lang="en-US" baseline="0" dirty="0" smtClean="0"/>
              <a:t>The Commission had a day long kick off meeting in March and had it’s first official meeting in April</a:t>
            </a:r>
          </a:p>
          <a:p>
            <a:endParaRPr lang="en-US" baseline="0" dirty="0" smtClean="0"/>
          </a:p>
          <a:p>
            <a:endParaRPr lang="en-US" baseline="0" dirty="0" smtClean="0"/>
          </a:p>
        </p:txBody>
      </p:sp>
      <p:sp>
        <p:nvSpPr>
          <p:cNvPr id="4" name="Slide Number Placeholder 3"/>
          <p:cNvSpPr>
            <a:spLocks noGrp="1"/>
          </p:cNvSpPr>
          <p:nvPr>
            <p:ph type="sldNum" sz="quarter" idx="10"/>
          </p:nvPr>
        </p:nvSpPr>
        <p:spPr/>
        <p:txBody>
          <a:bodyPr/>
          <a:lstStyle/>
          <a:p>
            <a:fld id="{5E9B8D9C-CC15-9544-BEE5-B5FE58A60473}" type="slidenum">
              <a:rPr lang="en-US" smtClean="0"/>
              <a:t>9</a:t>
            </a:fld>
            <a:endParaRPr lang="en-US"/>
          </a:p>
        </p:txBody>
      </p:sp>
    </p:spTree>
    <p:extLst>
      <p:ext uri="{BB962C8B-B14F-4D97-AF65-F5344CB8AC3E}">
        <p14:creationId xmlns:p14="http://schemas.microsoft.com/office/powerpoint/2010/main" val="15877567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28BC909A-6BEA-4E7F-859E-9BC5D35D8905}" type="datetimeFigureOut">
              <a:rPr lang="en-US" smtClean="0"/>
              <a:t>9/16/2019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70B5B9-256A-42FA-99DB-C9DEDA272854}" type="slidenum">
              <a:rPr lang="en-US" smtClean="0"/>
              <a:t>‹#›</a:t>
            </a:fld>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8BC909A-6BEA-4E7F-859E-9BC5D35D8905}" type="datetimeFigureOut">
              <a:rPr lang="en-US" smtClean="0"/>
              <a:t>9/16/2019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70B5B9-256A-42FA-99DB-C9DEDA272854}"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8BC909A-6BEA-4E7F-859E-9BC5D35D8905}" type="datetimeFigureOut">
              <a:rPr lang="en-US" smtClean="0"/>
              <a:t>9/16/2019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70B5B9-256A-42FA-99DB-C9DEDA272854}"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8BC909A-6BEA-4E7F-859E-9BC5D35D8905}" type="datetimeFigureOut">
              <a:rPr lang="en-US" smtClean="0"/>
              <a:t>9/16/2019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70B5B9-256A-42FA-99DB-C9DEDA272854}"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8BC909A-6BEA-4E7F-859E-9BC5D35D8905}" type="datetimeFigureOut">
              <a:rPr lang="en-US" smtClean="0"/>
              <a:t>9/16/2019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70B5B9-256A-42FA-99DB-C9DEDA272854}" type="slidenum">
              <a:rPr lang="en-US" smtClean="0"/>
              <a:t>‹#›</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8BC909A-6BEA-4E7F-859E-9BC5D35D8905}" type="datetimeFigureOut">
              <a:rPr lang="en-US" smtClean="0"/>
              <a:t>9/16/2019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70B5B9-256A-42FA-99DB-C9DEDA272854}"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8BC909A-6BEA-4E7F-859E-9BC5D35D8905}" type="datetimeFigureOut">
              <a:rPr lang="en-US" smtClean="0"/>
              <a:t>9/16/2019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70B5B9-256A-42FA-99DB-C9DEDA272854}" type="slidenum">
              <a:rPr lang="en-US" smtClean="0"/>
              <a:t>‹#›</a:t>
            </a:fld>
            <a:endParaRPr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8BC909A-6BEA-4E7F-859E-9BC5D35D8905}" type="datetimeFigureOut">
              <a:rPr lang="en-US" smtClean="0"/>
              <a:t>9/16/2019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70B5B9-256A-42FA-99DB-C9DEDA272854}"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8BC909A-6BEA-4E7F-859E-9BC5D35D8905}" type="datetimeFigureOut">
              <a:rPr lang="en-US" smtClean="0"/>
              <a:t>9/16/2019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70B5B9-256A-42FA-99DB-C9DEDA272854}"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8BC909A-6BEA-4E7F-859E-9BC5D35D8905}" type="datetimeFigureOut">
              <a:rPr lang="en-US" smtClean="0"/>
              <a:t>9/16/2019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70B5B9-256A-42FA-99DB-C9DEDA272854}" type="slidenum">
              <a:rPr lang="en-US" smtClean="0"/>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8BC909A-6BEA-4E7F-859E-9BC5D35D8905}" type="datetimeFigureOut">
              <a:rPr lang="en-US" smtClean="0"/>
              <a:t>9/16/2019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70B5B9-256A-42FA-99DB-C9DEDA272854}"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28BC909A-6BEA-4E7F-859E-9BC5D35D8905}" type="datetimeFigureOut">
              <a:rPr lang="en-US" smtClean="0"/>
              <a:t>9/16/2019</a:t>
            </a:fld>
            <a:endParaRPr lang="en-US"/>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US"/>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4870B5B9-256A-42FA-99DB-C9DEDA272854}"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1828800"/>
            <a:ext cx="8305800" cy="1371600"/>
          </a:xfrm>
        </p:spPr>
        <p:txBody>
          <a:bodyPr/>
          <a:lstStyle/>
          <a:p>
            <a:r>
              <a:rPr lang="en-US" sz="2800" dirty="0" smtClean="0"/>
              <a:t>Establishing a “Sustainability” Commission</a:t>
            </a:r>
            <a:br>
              <a:rPr lang="en-US" sz="2800" dirty="0" smtClean="0"/>
            </a:br>
            <a:endParaRPr lang="en-US" sz="2800" dirty="0"/>
          </a:p>
        </p:txBody>
      </p:sp>
      <p:sp>
        <p:nvSpPr>
          <p:cNvPr id="3" name="Subtitle 2"/>
          <p:cNvSpPr>
            <a:spLocks noGrp="1"/>
          </p:cNvSpPr>
          <p:nvPr>
            <p:ph type="subTitle" idx="1"/>
          </p:nvPr>
        </p:nvSpPr>
        <p:spPr>
          <a:xfrm>
            <a:off x="457200" y="3657600"/>
            <a:ext cx="8229600" cy="1752600"/>
          </a:xfrm>
        </p:spPr>
        <p:txBody>
          <a:bodyPr/>
          <a:lstStyle/>
          <a:p>
            <a:pPr algn="ctr"/>
            <a:r>
              <a:rPr lang="en-US" sz="3600" dirty="0" smtClean="0"/>
              <a:t>Lessons Learned </a:t>
            </a:r>
          </a:p>
          <a:p>
            <a:pPr algn="ctr"/>
            <a:r>
              <a:rPr lang="en-US" dirty="0" smtClean="0"/>
              <a:t>(based on our experience in Bloomington)</a:t>
            </a:r>
            <a:endParaRPr lang="en-US" dirty="0"/>
          </a:p>
        </p:txBody>
      </p:sp>
    </p:spTree>
    <p:extLst>
      <p:ext uri="{BB962C8B-B14F-4D97-AF65-F5344CB8AC3E}">
        <p14:creationId xmlns:p14="http://schemas.microsoft.com/office/powerpoint/2010/main" val="4706557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Major Initiatives: 2017</a:t>
            </a:r>
            <a:endParaRPr lang="en-US" dirty="0"/>
          </a:p>
        </p:txBody>
      </p:sp>
      <p:sp>
        <p:nvSpPr>
          <p:cNvPr id="3" name="Content Placeholder 2"/>
          <p:cNvSpPr>
            <a:spLocks noGrp="1"/>
          </p:cNvSpPr>
          <p:nvPr>
            <p:ph idx="1"/>
          </p:nvPr>
        </p:nvSpPr>
        <p:spPr>
          <a:xfrm>
            <a:off x="3124200" y="2286000"/>
            <a:ext cx="5715000" cy="3581400"/>
          </a:xfrm>
        </p:spPr>
        <p:txBody>
          <a:bodyPr>
            <a:normAutofit fontScale="92500"/>
          </a:bodyPr>
          <a:lstStyle/>
          <a:p>
            <a:r>
              <a:rPr lang="en-US" dirty="0" smtClean="0"/>
              <a:t>Kick-off Meeting in March 2017 – Approved the 2017 Work Plan</a:t>
            </a:r>
          </a:p>
          <a:p>
            <a:r>
              <a:rPr lang="en-US" dirty="0" smtClean="0"/>
              <a:t>Green Step City</a:t>
            </a:r>
          </a:p>
          <a:p>
            <a:r>
              <a:rPr lang="en-US" dirty="0" smtClean="0"/>
              <a:t>Partners in Energy (PIE) – city wide energy conservation plan</a:t>
            </a:r>
          </a:p>
          <a:p>
            <a:r>
              <a:rPr lang="en-US" dirty="0" smtClean="0"/>
              <a:t>Organics Drop Off</a:t>
            </a:r>
          </a:p>
          <a:p>
            <a:r>
              <a:rPr lang="en-US" dirty="0" smtClean="0"/>
              <a:t>Review 10 Year Watershed District Plans</a:t>
            </a:r>
          </a:p>
          <a:p>
            <a:r>
              <a:rPr lang="en-US" dirty="0" smtClean="0"/>
              <a:t>Identify Measures for </a:t>
            </a:r>
            <a:r>
              <a:rPr lang="en-US" dirty="0"/>
              <a:t>E</a:t>
            </a:r>
            <a:r>
              <a:rPr lang="en-US" dirty="0" smtClean="0"/>
              <a:t>ach Area </a:t>
            </a:r>
          </a:p>
          <a:p>
            <a:r>
              <a:rPr lang="en-US" dirty="0" smtClean="0"/>
              <a:t>Establish Long Term Goals (for each area)</a:t>
            </a:r>
          </a:p>
        </p:txBody>
      </p:sp>
      <p:pic>
        <p:nvPicPr>
          <p:cNvPr id="4" name="Picture 3" descr="download.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7200" y="2895600"/>
            <a:ext cx="2514600" cy="2300591"/>
          </a:xfrm>
          <a:prstGeom prst="rect">
            <a:avLst/>
          </a:prstGeom>
        </p:spPr>
      </p:pic>
    </p:spTree>
    <p:extLst>
      <p:ext uri="{BB962C8B-B14F-4D97-AF65-F5344CB8AC3E}">
        <p14:creationId xmlns:p14="http://schemas.microsoft.com/office/powerpoint/2010/main" val="1294586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 Plan</a:t>
            </a:r>
            <a:endParaRPr lang="en-US" dirty="0"/>
          </a:p>
        </p:txBody>
      </p:sp>
      <p:sp>
        <p:nvSpPr>
          <p:cNvPr id="3" name="Content Placeholder 2"/>
          <p:cNvSpPr>
            <a:spLocks noGrp="1"/>
          </p:cNvSpPr>
          <p:nvPr>
            <p:ph idx="1"/>
          </p:nvPr>
        </p:nvSpPr>
        <p:spPr>
          <a:xfrm>
            <a:off x="2971800" y="1905000"/>
            <a:ext cx="5410200" cy="3886200"/>
          </a:xfrm>
        </p:spPr>
        <p:txBody>
          <a:bodyPr>
            <a:normAutofit/>
          </a:bodyPr>
          <a:lstStyle/>
          <a:p>
            <a:r>
              <a:rPr lang="en-US" sz="3200" dirty="0" smtClean="0"/>
              <a:t>Work with Planning Dept.</a:t>
            </a:r>
          </a:p>
          <a:p>
            <a:r>
              <a:rPr lang="en-US" sz="3200" dirty="0" smtClean="0"/>
              <a:t>Ensure Proper Emphasis on all Aspects of Sustainability</a:t>
            </a:r>
          </a:p>
          <a:p>
            <a:r>
              <a:rPr lang="en-US" sz="3200" dirty="0" smtClean="0"/>
              <a:t>Specific Long Term Goals will come Later</a:t>
            </a:r>
          </a:p>
        </p:txBody>
      </p:sp>
      <p:pic>
        <p:nvPicPr>
          <p:cNvPr id="5" name="Picture 4" descr="download.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8600" y="2743200"/>
            <a:ext cx="2604115" cy="1803591"/>
          </a:xfrm>
          <a:prstGeom prst="rect">
            <a:avLst/>
          </a:prstGeom>
        </p:spPr>
      </p:pic>
    </p:spTree>
    <p:extLst>
      <p:ext uri="{BB962C8B-B14F-4D97-AF65-F5344CB8AC3E}">
        <p14:creationId xmlns:p14="http://schemas.microsoft.com/office/powerpoint/2010/main" val="22363580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a:t>
            </a:r>
            <a:endParaRPr lang="en-US" dirty="0"/>
          </a:p>
        </p:txBody>
      </p:sp>
      <p:sp>
        <p:nvSpPr>
          <p:cNvPr id="3" name="Content Placeholder 2"/>
          <p:cNvSpPr>
            <a:spLocks noGrp="1"/>
          </p:cNvSpPr>
          <p:nvPr>
            <p:ph idx="1"/>
          </p:nvPr>
        </p:nvSpPr>
        <p:spPr>
          <a:xfrm>
            <a:off x="2819400" y="1752600"/>
            <a:ext cx="6324600" cy="4343400"/>
          </a:xfrm>
        </p:spPr>
        <p:txBody>
          <a:bodyPr>
            <a:normAutofit fontScale="92500" lnSpcReduction="10000"/>
          </a:bodyPr>
          <a:lstStyle/>
          <a:p>
            <a:pPr>
              <a:lnSpc>
                <a:spcPct val="120000"/>
              </a:lnSpc>
            </a:pPr>
            <a:r>
              <a:rPr lang="en-US" dirty="0" smtClean="0"/>
              <a:t>Get to know where your council / mayor / city manager stands</a:t>
            </a:r>
          </a:p>
          <a:p>
            <a:pPr>
              <a:lnSpc>
                <a:spcPct val="120000"/>
              </a:lnSpc>
            </a:pPr>
            <a:r>
              <a:rPr lang="en-US" dirty="0" smtClean="0"/>
              <a:t>Assemble  a “Task Force”</a:t>
            </a:r>
          </a:p>
          <a:p>
            <a:pPr>
              <a:lnSpc>
                <a:spcPct val="120000"/>
              </a:lnSpc>
            </a:pPr>
            <a:r>
              <a:rPr lang="en-US" dirty="0" smtClean="0"/>
              <a:t>Interview Other Active Commissions</a:t>
            </a:r>
          </a:p>
          <a:p>
            <a:pPr>
              <a:lnSpc>
                <a:spcPct val="120000"/>
              </a:lnSpc>
            </a:pPr>
            <a:r>
              <a:rPr lang="en-US" dirty="0" smtClean="0"/>
              <a:t>Consolidate Information / Design Your Commission</a:t>
            </a:r>
          </a:p>
          <a:p>
            <a:pPr>
              <a:lnSpc>
                <a:spcPct val="120000"/>
              </a:lnSpc>
            </a:pPr>
            <a:r>
              <a:rPr lang="en-US" dirty="0" smtClean="0"/>
              <a:t>Review with key stakeholders / Update</a:t>
            </a:r>
          </a:p>
          <a:p>
            <a:pPr>
              <a:lnSpc>
                <a:spcPct val="120000"/>
              </a:lnSpc>
            </a:pPr>
            <a:r>
              <a:rPr lang="en-US" dirty="0" smtClean="0"/>
              <a:t>Work with Key Stakeholders to Strategize Approval</a:t>
            </a:r>
          </a:p>
          <a:p>
            <a:pPr>
              <a:lnSpc>
                <a:spcPct val="120000"/>
              </a:lnSpc>
            </a:pPr>
            <a:r>
              <a:rPr lang="en-US" dirty="0" smtClean="0"/>
              <a:t>Where we are Today / Comp Plan</a:t>
            </a:r>
          </a:p>
          <a:p>
            <a:pPr>
              <a:lnSpc>
                <a:spcPct val="120000"/>
              </a:lnSpc>
            </a:pPr>
            <a:endParaRPr lang="en-US" dirty="0" smtClean="0"/>
          </a:p>
        </p:txBody>
      </p:sp>
      <p:pic>
        <p:nvPicPr>
          <p:cNvPr id="5" name="Picture 4"/>
          <p:cNvPicPr>
            <a:picLocks noChangeAspect="1"/>
          </p:cNvPicPr>
          <p:nvPr/>
        </p:nvPicPr>
        <p:blipFill rotWithShape="1">
          <a:blip r:embed="rId3"/>
          <a:srcRect b="9508"/>
          <a:stretch/>
        </p:blipFill>
        <p:spPr>
          <a:xfrm>
            <a:off x="0" y="2514600"/>
            <a:ext cx="2755900" cy="2666252"/>
          </a:xfrm>
          <a:prstGeom prst="rect">
            <a:avLst/>
          </a:prstGeom>
        </p:spPr>
      </p:pic>
    </p:spTree>
    <p:extLst>
      <p:ext uri="{BB962C8B-B14F-4D97-AF65-F5344CB8AC3E}">
        <p14:creationId xmlns:p14="http://schemas.microsoft.com/office/powerpoint/2010/main" val="17616303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Get to Know Key Stakeholders</a:t>
            </a:r>
            <a:endParaRPr lang="en-US" dirty="0"/>
          </a:p>
        </p:txBody>
      </p:sp>
      <p:sp>
        <p:nvSpPr>
          <p:cNvPr id="3" name="Content Placeholder 2"/>
          <p:cNvSpPr>
            <a:spLocks noGrp="1"/>
          </p:cNvSpPr>
          <p:nvPr>
            <p:ph idx="1"/>
          </p:nvPr>
        </p:nvSpPr>
        <p:spPr>
          <a:xfrm>
            <a:off x="3124200" y="1752600"/>
            <a:ext cx="6019800" cy="4343400"/>
          </a:xfrm>
        </p:spPr>
        <p:txBody>
          <a:bodyPr>
            <a:normAutofit/>
          </a:bodyPr>
          <a:lstStyle/>
          <a:p>
            <a:pPr>
              <a:lnSpc>
                <a:spcPct val="120000"/>
              </a:lnSpc>
            </a:pPr>
            <a:r>
              <a:rPr lang="en-US" dirty="0" smtClean="0"/>
              <a:t>Council Members</a:t>
            </a:r>
          </a:p>
          <a:p>
            <a:pPr>
              <a:lnSpc>
                <a:spcPct val="120000"/>
              </a:lnSpc>
            </a:pPr>
            <a:r>
              <a:rPr lang="en-US" dirty="0" smtClean="0"/>
              <a:t>Mayor </a:t>
            </a:r>
          </a:p>
          <a:p>
            <a:pPr>
              <a:lnSpc>
                <a:spcPct val="120000"/>
              </a:lnSpc>
            </a:pPr>
            <a:r>
              <a:rPr lang="en-US" dirty="0" smtClean="0"/>
              <a:t>City Manager</a:t>
            </a:r>
          </a:p>
          <a:p>
            <a:pPr>
              <a:lnSpc>
                <a:spcPct val="120000"/>
              </a:lnSpc>
            </a:pPr>
            <a:r>
              <a:rPr lang="en-US" dirty="0" smtClean="0"/>
              <a:t>Where do they stand, what are their concerns, what questions do they have?</a:t>
            </a:r>
          </a:p>
          <a:p>
            <a:pPr>
              <a:lnSpc>
                <a:spcPct val="120000"/>
              </a:lnSpc>
            </a:pPr>
            <a:r>
              <a:rPr lang="en-US" b="1" dirty="0" smtClean="0"/>
              <a:t>Is there a champion?</a:t>
            </a:r>
          </a:p>
          <a:p>
            <a:pPr>
              <a:lnSpc>
                <a:spcPct val="120000"/>
              </a:lnSpc>
            </a:pPr>
            <a:endParaRPr lang="en-US" dirty="0" smtClean="0"/>
          </a:p>
        </p:txBody>
      </p:sp>
      <p:pic>
        <p:nvPicPr>
          <p:cNvPr id="4" name="Picture 3"/>
          <p:cNvPicPr>
            <a:picLocks noChangeAspect="1"/>
          </p:cNvPicPr>
          <p:nvPr/>
        </p:nvPicPr>
        <p:blipFill>
          <a:blip r:embed="rId3"/>
          <a:stretch>
            <a:fillRect/>
          </a:stretch>
        </p:blipFill>
        <p:spPr>
          <a:xfrm>
            <a:off x="17560" y="2362200"/>
            <a:ext cx="3048000" cy="2667000"/>
          </a:xfrm>
          <a:prstGeom prst="rect">
            <a:avLst/>
          </a:prstGeom>
        </p:spPr>
      </p:pic>
    </p:spTree>
    <p:extLst>
      <p:ext uri="{BB962C8B-B14F-4D97-AF65-F5344CB8AC3E}">
        <p14:creationId xmlns:p14="http://schemas.microsoft.com/office/powerpoint/2010/main" val="30109571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Assemble a Task Force</a:t>
            </a:r>
            <a:endParaRPr lang="en-US" dirty="0"/>
          </a:p>
        </p:txBody>
      </p:sp>
      <p:sp>
        <p:nvSpPr>
          <p:cNvPr id="3" name="Content Placeholder 2"/>
          <p:cNvSpPr>
            <a:spLocks noGrp="1"/>
          </p:cNvSpPr>
          <p:nvPr>
            <p:ph idx="1"/>
          </p:nvPr>
        </p:nvSpPr>
        <p:spPr>
          <a:xfrm>
            <a:off x="2819400" y="1752600"/>
            <a:ext cx="6096000" cy="4953000"/>
          </a:xfrm>
        </p:spPr>
        <p:txBody>
          <a:bodyPr>
            <a:normAutofit fontScale="85000" lnSpcReduction="10000"/>
          </a:bodyPr>
          <a:lstStyle/>
          <a:p>
            <a:pPr>
              <a:lnSpc>
                <a:spcPct val="120000"/>
              </a:lnSpc>
            </a:pPr>
            <a:r>
              <a:rPr lang="en-US" dirty="0" smtClean="0"/>
              <a:t>Sanctioned? Not Sanctioned?</a:t>
            </a:r>
          </a:p>
          <a:p>
            <a:pPr>
              <a:lnSpc>
                <a:spcPct val="120000"/>
              </a:lnSpc>
            </a:pPr>
            <a:r>
              <a:rPr lang="en-US" b="1" dirty="0" smtClean="0"/>
              <a:t>Focus is: </a:t>
            </a:r>
          </a:p>
          <a:p>
            <a:pPr lvl="1">
              <a:lnSpc>
                <a:spcPct val="120000"/>
              </a:lnSpc>
            </a:pPr>
            <a:r>
              <a:rPr lang="en-US" b="1" dirty="0" smtClean="0"/>
              <a:t>Why – Benefit to the city</a:t>
            </a:r>
          </a:p>
          <a:p>
            <a:pPr lvl="1">
              <a:lnSpc>
                <a:spcPct val="120000"/>
              </a:lnSpc>
            </a:pPr>
            <a:r>
              <a:rPr lang="en-US" b="1" dirty="0" smtClean="0"/>
              <a:t>What – How structured</a:t>
            </a:r>
          </a:p>
          <a:p>
            <a:pPr lvl="1">
              <a:lnSpc>
                <a:spcPct val="120000"/>
              </a:lnSpc>
            </a:pPr>
            <a:r>
              <a:rPr lang="en-US" b="1" dirty="0" smtClean="0"/>
              <a:t>How – How would it operate</a:t>
            </a:r>
          </a:p>
          <a:p>
            <a:pPr>
              <a:lnSpc>
                <a:spcPct val="120000"/>
              </a:lnSpc>
            </a:pPr>
            <a:r>
              <a:rPr lang="en-US" dirty="0" smtClean="0"/>
              <a:t>Select Members Carefully</a:t>
            </a:r>
          </a:p>
          <a:p>
            <a:pPr lvl="1">
              <a:lnSpc>
                <a:spcPct val="120000"/>
              </a:lnSpc>
            </a:pPr>
            <a:r>
              <a:rPr lang="en-US" dirty="0" smtClean="0"/>
              <a:t>Have Time / Will Show Up</a:t>
            </a:r>
          </a:p>
          <a:p>
            <a:pPr lvl="1">
              <a:lnSpc>
                <a:spcPct val="120000"/>
              </a:lnSpc>
            </a:pPr>
            <a:r>
              <a:rPr lang="en-US" dirty="0" smtClean="0"/>
              <a:t>Project </a:t>
            </a:r>
            <a:r>
              <a:rPr lang="en-US" dirty="0"/>
              <a:t>Management</a:t>
            </a:r>
          </a:p>
          <a:p>
            <a:pPr lvl="1">
              <a:lnSpc>
                <a:spcPct val="120000"/>
              </a:lnSpc>
            </a:pPr>
            <a:r>
              <a:rPr lang="en-US" dirty="0" smtClean="0"/>
              <a:t>Sustainability Expertise</a:t>
            </a:r>
          </a:p>
          <a:p>
            <a:pPr lvl="1">
              <a:lnSpc>
                <a:spcPct val="120000"/>
              </a:lnSpc>
            </a:pPr>
            <a:r>
              <a:rPr lang="en-US" dirty="0" smtClean="0"/>
              <a:t>Commission Expertise</a:t>
            </a:r>
          </a:p>
          <a:p>
            <a:pPr lvl="1">
              <a:lnSpc>
                <a:spcPct val="120000"/>
              </a:lnSpc>
            </a:pPr>
            <a:r>
              <a:rPr lang="en-US" dirty="0"/>
              <a:t>Potential Commission Members / Work Well in a group</a:t>
            </a:r>
          </a:p>
          <a:p>
            <a:pPr lvl="1">
              <a:lnSpc>
                <a:spcPct val="120000"/>
              </a:lnSpc>
            </a:pPr>
            <a:r>
              <a:rPr lang="en-US" dirty="0" smtClean="0"/>
              <a:t>Passion</a:t>
            </a:r>
            <a:endParaRPr lang="en-US" dirty="0"/>
          </a:p>
          <a:p>
            <a:pPr lvl="1">
              <a:lnSpc>
                <a:spcPct val="120000"/>
              </a:lnSpc>
            </a:pPr>
            <a:r>
              <a:rPr lang="en-US" dirty="0" smtClean="0"/>
              <a:t>Council Members? / City Staff?</a:t>
            </a:r>
          </a:p>
          <a:p>
            <a:pPr>
              <a:lnSpc>
                <a:spcPct val="120000"/>
              </a:lnSpc>
            </a:pPr>
            <a:endParaRPr lang="en-US" dirty="0" smtClean="0"/>
          </a:p>
        </p:txBody>
      </p:sp>
      <p:pic>
        <p:nvPicPr>
          <p:cNvPr id="4" name="Picture 3"/>
          <p:cNvPicPr>
            <a:picLocks noChangeAspect="1"/>
          </p:cNvPicPr>
          <p:nvPr/>
        </p:nvPicPr>
        <p:blipFill rotWithShape="1">
          <a:blip r:embed="rId3"/>
          <a:srcRect l="6158" r="8398"/>
          <a:stretch/>
        </p:blipFill>
        <p:spPr>
          <a:xfrm>
            <a:off x="0" y="1828800"/>
            <a:ext cx="2604324" cy="2667000"/>
          </a:xfrm>
          <a:prstGeom prst="rect">
            <a:avLst/>
          </a:prstGeom>
        </p:spPr>
      </p:pic>
    </p:spTree>
    <p:extLst>
      <p:ext uri="{BB962C8B-B14F-4D97-AF65-F5344CB8AC3E}">
        <p14:creationId xmlns:p14="http://schemas.microsoft.com/office/powerpoint/2010/main" val="40053651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Interview Active Sustainability Commissions</a:t>
            </a:r>
            <a:endParaRPr lang="en-US" sz="3200" dirty="0"/>
          </a:p>
        </p:txBody>
      </p:sp>
      <p:sp>
        <p:nvSpPr>
          <p:cNvPr id="3" name="Content Placeholder 2"/>
          <p:cNvSpPr>
            <a:spLocks noGrp="1"/>
          </p:cNvSpPr>
          <p:nvPr>
            <p:ph idx="1"/>
          </p:nvPr>
        </p:nvSpPr>
        <p:spPr>
          <a:xfrm>
            <a:off x="3276600" y="1600200"/>
            <a:ext cx="3733800" cy="4953000"/>
          </a:xfrm>
        </p:spPr>
        <p:txBody>
          <a:bodyPr>
            <a:normAutofit/>
          </a:bodyPr>
          <a:lstStyle/>
          <a:p>
            <a:pPr>
              <a:lnSpc>
                <a:spcPct val="120000"/>
              </a:lnSpc>
            </a:pPr>
            <a:r>
              <a:rPr lang="en-US" dirty="0" smtClean="0"/>
              <a:t>Commission Members</a:t>
            </a:r>
          </a:p>
          <a:p>
            <a:pPr>
              <a:lnSpc>
                <a:spcPct val="120000"/>
              </a:lnSpc>
            </a:pPr>
            <a:r>
              <a:rPr lang="en-US" dirty="0" smtClean="0"/>
              <a:t>Staff Liaison (separately)</a:t>
            </a:r>
          </a:p>
          <a:p>
            <a:pPr>
              <a:lnSpc>
                <a:spcPct val="120000"/>
              </a:lnSpc>
            </a:pPr>
            <a:r>
              <a:rPr lang="en-US" dirty="0" smtClean="0"/>
              <a:t>How are They Structured </a:t>
            </a:r>
          </a:p>
          <a:p>
            <a:pPr lvl="1">
              <a:lnSpc>
                <a:spcPct val="120000"/>
              </a:lnSpc>
            </a:pPr>
            <a:r>
              <a:rPr lang="en-US" dirty="0" smtClean="0"/>
              <a:t>Scope, </a:t>
            </a:r>
          </a:p>
          <a:p>
            <a:pPr lvl="1">
              <a:lnSpc>
                <a:spcPct val="120000"/>
              </a:lnSpc>
            </a:pPr>
            <a:r>
              <a:rPr lang="en-US" dirty="0" smtClean="0"/>
              <a:t>#, </a:t>
            </a:r>
          </a:p>
          <a:p>
            <a:pPr lvl="1">
              <a:lnSpc>
                <a:spcPct val="120000"/>
              </a:lnSpc>
            </a:pPr>
            <a:r>
              <a:rPr lang="en-US" dirty="0" smtClean="0"/>
              <a:t>Workgroups?, </a:t>
            </a:r>
          </a:p>
          <a:p>
            <a:pPr lvl="1">
              <a:lnSpc>
                <a:spcPct val="120000"/>
              </a:lnSpc>
            </a:pPr>
            <a:r>
              <a:rPr lang="en-US" dirty="0" smtClean="0"/>
              <a:t>etc.)</a:t>
            </a:r>
          </a:p>
          <a:p>
            <a:pPr>
              <a:lnSpc>
                <a:spcPct val="120000"/>
              </a:lnSpc>
            </a:pPr>
            <a:r>
              <a:rPr lang="en-US" dirty="0" smtClean="0"/>
              <a:t>Lessons Learned</a:t>
            </a:r>
          </a:p>
          <a:p>
            <a:pPr>
              <a:lnSpc>
                <a:spcPct val="120000"/>
              </a:lnSpc>
            </a:pPr>
            <a:r>
              <a:rPr lang="en-US" dirty="0" smtClean="0"/>
              <a:t>Advice</a:t>
            </a:r>
          </a:p>
        </p:txBody>
      </p:sp>
      <p:pic>
        <p:nvPicPr>
          <p:cNvPr id="6" name="Picture 5"/>
          <p:cNvPicPr>
            <a:picLocks noChangeAspect="1"/>
          </p:cNvPicPr>
          <p:nvPr/>
        </p:nvPicPr>
        <p:blipFill rotWithShape="1">
          <a:blip r:embed="rId3"/>
          <a:srcRect l="6241" r="14194"/>
          <a:stretch/>
        </p:blipFill>
        <p:spPr>
          <a:xfrm>
            <a:off x="205266" y="2514600"/>
            <a:ext cx="2617153" cy="2463800"/>
          </a:xfrm>
          <a:prstGeom prst="rect">
            <a:avLst/>
          </a:prstGeom>
        </p:spPr>
      </p:pic>
    </p:spTree>
    <p:extLst>
      <p:ext uri="{BB962C8B-B14F-4D97-AF65-F5344CB8AC3E}">
        <p14:creationId xmlns:p14="http://schemas.microsoft.com/office/powerpoint/2010/main" val="34477986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Keep Stakeholders Informed</a:t>
            </a:r>
            <a:endParaRPr lang="en-US" sz="3200" dirty="0"/>
          </a:p>
        </p:txBody>
      </p:sp>
      <p:pic>
        <p:nvPicPr>
          <p:cNvPr id="7" name="Picture 6" descr="download.jpe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24" y="2133600"/>
            <a:ext cx="3886200" cy="1994923"/>
          </a:xfrm>
          <a:prstGeom prst="rect">
            <a:avLst/>
          </a:prstGeom>
        </p:spPr>
      </p:pic>
      <p:sp>
        <p:nvSpPr>
          <p:cNvPr id="8" name="TextBox 7"/>
          <p:cNvSpPr txBox="1"/>
          <p:nvPr/>
        </p:nvSpPr>
        <p:spPr>
          <a:xfrm>
            <a:off x="3505200" y="4038600"/>
            <a:ext cx="4667413" cy="1200328"/>
          </a:xfrm>
          <a:prstGeom prst="rect">
            <a:avLst/>
          </a:prstGeom>
          <a:noFill/>
        </p:spPr>
        <p:txBody>
          <a:bodyPr wrap="none" rtlCol="0">
            <a:spAutoFit/>
          </a:bodyPr>
          <a:lstStyle/>
          <a:p>
            <a:r>
              <a:rPr lang="en-US" sz="2400" dirty="0" smtClean="0"/>
              <a:t>What are You Learning?</a:t>
            </a:r>
          </a:p>
          <a:p>
            <a:r>
              <a:rPr lang="en-US" sz="2400" dirty="0" smtClean="0"/>
              <a:t>What are Your Next Steps?</a:t>
            </a:r>
          </a:p>
          <a:p>
            <a:r>
              <a:rPr lang="en-US" sz="2400" dirty="0" smtClean="0"/>
              <a:t>What Direction are You Headed?</a:t>
            </a:r>
            <a:endParaRPr lang="en-US" sz="2400" dirty="0"/>
          </a:p>
        </p:txBody>
      </p:sp>
    </p:spTree>
    <p:extLst>
      <p:ext uri="{BB962C8B-B14F-4D97-AF65-F5344CB8AC3E}">
        <p14:creationId xmlns:p14="http://schemas.microsoft.com/office/powerpoint/2010/main" val="31841639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Vision / Design</a:t>
            </a:r>
            <a:endParaRPr lang="en-US" dirty="0"/>
          </a:p>
        </p:txBody>
      </p:sp>
      <p:sp>
        <p:nvSpPr>
          <p:cNvPr id="3" name="Content Placeholder 2"/>
          <p:cNvSpPr>
            <a:spLocks noGrp="1"/>
          </p:cNvSpPr>
          <p:nvPr>
            <p:ph idx="1"/>
          </p:nvPr>
        </p:nvSpPr>
        <p:spPr>
          <a:xfrm>
            <a:off x="2743200" y="1600200"/>
            <a:ext cx="5715000" cy="4876800"/>
          </a:xfrm>
        </p:spPr>
        <p:txBody>
          <a:bodyPr>
            <a:normAutofit/>
          </a:bodyPr>
          <a:lstStyle/>
          <a:p>
            <a:r>
              <a:rPr lang="en-US" dirty="0" smtClean="0"/>
              <a:t>Why – What’s the Benefit </a:t>
            </a:r>
          </a:p>
          <a:p>
            <a:r>
              <a:rPr lang="en-US" dirty="0" smtClean="0"/>
              <a:t>What: </a:t>
            </a:r>
          </a:p>
          <a:p>
            <a:pPr lvl="1"/>
            <a:r>
              <a:rPr lang="en-US" dirty="0" smtClean="0"/>
              <a:t>What’s the Scope</a:t>
            </a:r>
          </a:p>
          <a:p>
            <a:pPr lvl="1"/>
            <a:r>
              <a:rPr lang="en-US" dirty="0" smtClean="0"/>
              <a:t>How structured / Processes?</a:t>
            </a:r>
          </a:p>
          <a:p>
            <a:pPr lvl="2"/>
            <a:r>
              <a:rPr lang="en-US" dirty="0" smtClean="0"/>
              <a:t>How many members?</a:t>
            </a:r>
          </a:p>
          <a:p>
            <a:pPr lvl="2"/>
            <a:r>
              <a:rPr lang="en-US" dirty="0" smtClean="0"/>
              <a:t>Any membership requirements / “role holders”?</a:t>
            </a:r>
          </a:p>
          <a:p>
            <a:pPr lvl="2"/>
            <a:r>
              <a:rPr lang="en-US" dirty="0" smtClean="0"/>
              <a:t>How will it interact with the community?</a:t>
            </a:r>
          </a:p>
          <a:p>
            <a:pPr lvl="1"/>
            <a:r>
              <a:rPr lang="en-US" dirty="0" smtClean="0"/>
              <a:t>Recommendation on Liaison.</a:t>
            </a:r>
          </a:p>
          <a:p>
            <a:pPr lvl="1"/>
            <a:r>
              <a:rPr lang="en-US" dirty="0" smtClean="0"/>
              <a:t>Etc.</a:t>
            </a:r>
          </a:p>
          <a:p>
            <a:r>
              <a:rPr lang="en-US" dirty="0" smtClean="0"/>
              <a:t>Review with Key Stakeholders &amp; Update.  Get Buy-In </a:t>
            </a:r>
          </a:p>
          <a:p>
            <a:r>
              <a:rPr lang="en-US" dirty="0" smtClean="0"/>
              <a:t>Write a Draft Ordinance</a:t>
            </a:r>
          </a:p>
        </p:txBody>
      </p:sp>
      <p:pic>
        <p:nvPicPr>
          <p:cNvPr id="4" name="Picture 3" descr="download.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4800" y="2667000"/>
            <a:ext cx="2286000" cy="1837944"/>
          </a:xfrm>
          <a:prstGeom prst="rect">
            <a:avLst/>
          </a:prstGeom>
        </p:spPr>
      </p:pic>
    </p:spTree>
    <p:extLst>
      <p:ext uri="{BB962C8B-B14F-4D97-AF65-F5344CB8AC3E}">
        <p14:creationId xmlns:p14="http://schemas.microsoft.com/office/powerpoint/2010/main" val="22894834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Strategize and Get Approval</a:t>
            </a:r>
            <a:endParaRPr lang="en-US" dirty="0"/>
          </a:p>
        </p:txBody>
      </p:sp>
      <p:sp>
        <p:nvSpPr>
          <p:cNvPr id="3" name="Content Placeholder 2"/>
          <p:cNvSpPr>
            <a:spLocks noGrp="1"/>
          </p:cNvSpPr>
          <p:nvPr>
            <p:ph idx="1"/>
          </p:nvPr>
        </p:nvSpPr>
        <p:spPr>
          <a:xfrm>
            <a:off x="2743200" y="2286000"/>
            <a:ext cx="5715000" cy="3048000"/>
          </a:xfrm>
        </p:spPr>
        <p:txBody>
          <a:bodyPr>
            <a:normAutofit/>
          </a:bodyPr>
          <a:lstStyle/>
          <a:p>
            <a:r>
              <a:rPr lang="en-US" dirty="0" smtClean="0"/>
              <a:t>Work with Your Champion(s)</a:t>
            </a:r>
          </a:p>
          <a:p>
            <a:r>
              <a:rPr lang="en-US" dirty="0" smtClean="0"/>
              <a:t>Get the Mayor On Board</a:t>
            </a:r>
          </a:p>
          <a:p>
            <a:r>
              <a:rPr lang="en-US" dirty="0" smtClean="0"/>
              <a:t>Shore-up Supporters</a:t>
            </a:r>
          </a:p>
          <a:p>
            <a:r>
              <a:rPr lang="en-US" dirty="0" smtClean="0"/>
              <a:t>Try to Bring over those Opposed</a:t>
            </a:r>
          </a:p>
          <a:p>
            <a:r>
              <a:rPr lang="en-US" dirty="0" smtClean="0"/>
              <a:t> Determine who’s going to “Call the Question”</a:t>
            </a:r>
          </a:p>
        </p:txBody>
      </p:sp>
      <p:pic>
        <p:nvPicPr>
          <p:cNvPr id="5" name="Picture 4" descr="download.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8600" y="2514600"/>
            <a:ext cx="2373006" cy="2320737"/>
          </a:xfrm>
          <a:prstGeom prst="rect">
            <a:avLst/>
          </a:prstGeom>
        </p:spPr>
      </p:pic>
    </p:spTree>
    <p:extLst>
      <p:ext uri="{BB962C8B-B14F-4D97-AF65-F5344CB8AC3E}">
        <p14:creationId xmlns:p14="http://schemas.microsoft.com/office/powerpoint/2010/main" val="29831722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Where we Are Today</a:t>
            </a:r>
            <a:endParaRPr lang="en-US" dirty="0"/>
          </a:p>
        </p:txBody>
      </p:sp>
      <p:sp>
        <p:nvSpPr>
          <p:cNvPr id="3" name="Content Placeholder 2"/>
          <p:cNvSpPr>
            <a:spLocks noGrp="1"/>
          </p:cNvSpPr>
          <p:nvPr>
            <p:ph idx="1"/>
          </p:nvPr>
        </p:nvSpPr>
        <p:spPr>
          <a:xfrm>
            <a:off x="2971800" y="1905000"/>
            <a:ext cx="5410200" cy="3886200"/>
          </a:xfrm>
        </p:spPr>
        <p:txBody>
          <a:bodyPr>
            <a:normAutofit/>
          </a:bodyPr>
          <a:lstStyle/>
          <a:p>
            <a:r>
              <a:rPr lang="en-US" dirty="0" smtClean="0"/>
              <a:t>Nine Members </a:t>
            </a:r>
          </a:p>
          <a:p>
            <a:pPr lvl="1"/>
            <a:r>
              <a:rPr lang="en-US" dirty="0" smtClean="0"/>
              <a:t>5 must have expertise in one or more areas of sustainability</a:t>
            </a:r>
          </a:p>
          <a:p>
            <a:pPr lvl="1"/>
            <a:r>
              <a:rPr lang="en-US" dirty="0" smtClean="0"/>
              <a:t>1 City Council Member</a:t>
            </a:r>
            <a:endParaRPr lang="en-US" dirty="0"/>
          </a:p>
          <a:p>
            <a:r>
              <a:rPr lang="en-US" dirty="0" smtClean="0"/>
              <a:t>Staff Liaison – </a:t>
            </a:r>
            <a:r>
              <a:rPr lang="en-US" dirty="0" err="1" smtClean="0"/>
              <a:t>Dpty</a:t>
            </a:r>
            <a:r>
              <a:rPr lang="en-US" dirty="0" smtClean="0"/>
              <a:t> Dir. Public Works</a:t>
            </a:r>
          </a:p>
          <a:p>
            <a:r>
              <a:rPr lang="en-US" dirty="0" smtClean="0"/>
              <a:t>One Work Group for Each Area:</a:t>
            </a:r>
            <a:endParaRPr lang="en-US" dirty="0"/>
          </a:p>
          <a:p>
            <a:pPr lvl="1"/>
            <a:r>
              <a:rPr lang="en-US" dirty="0" smtClean="0"/>
              <a:t>Energy / Carbon</a:t>
            </a:r>
          </a:p>
          <a:p>
            <a:pPr lvl="1"/>
            <a:r>
              <a:rPr lang="en-US" dirty="0" smtClean="0"/>
              <a:t>Solid Waste</a:t>
            </a:r>
          </a:p>
          <a:p>
            <a:pPr lvl="1"/>
            <a:r>
              <a:rPr lang="en-US" dirty="0" smtClean="0"/>
              <a:t>Surface / Ground Water</a:t>
            </a:r>
          </a:p>
          <a:p>
            <a:pPr lvl="1"/>
            <a:r>
              <a:rPr lang="en-US" dirty="0" smtClean="0"/>
              <a:t>Ecological Land Stewardship</a:t>
            </a:r>
          </a:p>
        </p:txBody>
      </p:sp>
      <p:pic>
        <p:nvPicPr>
          <p:cNvPr id="4" name="Picture 3" descr="images.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8600" y="2438400"/>
            <a:ext cx="2577924" cy="2577924"/>
          </a:xfrm>
          <a:prstGeom prst="rect">
            <a:avLst/>
          </a:prstGeom>
        </p:spPr>
      </p:pic>
    </p:spTree>
    <p:extLst>
      <p:ext uri="{BB962C8B-B14F-4D97-AF65-F5344CB8AC3E}">
        <p14:creationId xmlns:p14="http://schemas.microsoft.com/office/powerpoint/2010/main" val="209492577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2844</TotalTime>
  <Words>2207</Words>
  <Application>Microsoft Office PowerPoint</Application>
  <PresentationFormat>On-screen Show (4:3)</PresentationFormat>
  <Paragraphs>188</Paragraphs>
  <Slides>11</Slides>
  <Notes>11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Calibri</vt:lpstr>
      <vt:lpstr>Clarity</vt:lpstr>
      <vt:lpstr>Establishing a “Sustainability” Commission </vt:lpstr>
      <vt:lpstr>Agenda</vt:lpstr>
      <vt:lpstr>Get to Know Key Stakeholders</vt:lpstr>
      <vt:lpstr>Assemble a Task Force</vt:lpstr>
      <vt:lpstr>Interview Active Sustainability Commissions</vt:lpstr>
      <vt:lpstr>Keep Stakeholders Informed</vt:lpstr>
      <vt:lpstr>Vision / Design</vt:lpstr>
      <vt:lpstr>Strategize and Get Approval</vt:lpstr>
      <vt:lpstr>Where we Are Today</vt:lpstr>
      <vt:lpstr>Major Initiatives: 2017</vt:lpstr>
      <vt:lpstr>Comp Plan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Bloomington Sustainability Working Group</dc:title>
  <dc:creator>Tim Sandry</dc:creator>
  <cp:lastModifiedBy>Muessig, Philipp (MPCA)</cp:lastModifiedBy>
  <cp:revision>101</cp:revision>
  <cp:lastPrinted>2017-10-05T22:48:56Z</cp:lastPrinted>
  <dcterms:created xsi:type="dcterms:W3CDTF">2012-09-26T21:50:14Z</dcterms:created>
  <dcterms:modified xsi:type="dcterms:W3CDTF">2019-09-16T15:28:53Z</dcterms:modified>
</cp:coreProperties>
</file>