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80" r:id="rId3"/>
    <p:sldId id="318" r:id="rId4"/>
    <p:sldId id="323" r:id="rId5"/>
    <p:sldId id="324" r:id="rId6"/>
    <p:sldId id="325" r:id="rId7"/>
    <p:sldId id="326" r:id="rId8"/>
    <p:sldId id="263" r:id="rId9"/>
    <p:sldId id="327" r:id="rId10"/>
    <p:sldId id="320" r:id="rId11"/>
    <p:sldId id="328" r:id="rId12"/>
    <p:sldId id="295" r:id="rId13"/>
    <p:sldId id="296" r:id="rId14"/>
    <p:sldId id="322" r:id="rId15"/>
    <p:sldId id="329" r:id="rId16"/>
    <p:sldId id="330" r:id="rId17"/>
    <p:sldId id="331" r:id="rId18"/>
    <p:sldId id="269" r:id="rId19"/>
    <p:sldId id="303" r:id="rId20"/>
    <p:sldId id="26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2763" autoAdjust="0"/>
  </p:normalViewPr>
  <p:slideViewPr>
    <p:cSldViewPr>
      <p:cViewPr varScale="1">
        <p:scale>
          <a:sx n="88" d="100"/>
          <a:sy n="88" d="100"/>
        </p:scale>
        <p:origin x="1368" y="66"/>
      </p:cViewPr>
      <p:guideLst>
        <p:guide orient="horz" pos="2160"/>
        <p:guide pos="2880"/>
      </p:guideLst>
    </p:cSldViewPr>
  </p:slideViewPr>
  <p:notesTextViewPr>
    <p:cViewPr>
      <p:scale>
        <a:sx n="1" d="1"/>
        <a:sy n="1" d="1"/>
      </p:scale>
      <p:origin x="0" y="0"/>
    </p:cViewPr>
  </p:notesTextViewPr>
  <p:sorterViewPr>
    <p:cViewPr>
      <p:scale>
        <a:sx n="90" d="100"/>
        <a:sy n="90" d="100"/>
      </p:scale>
      <p:origin x="0" y="-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12F44CB9-54F1-4C77-A0AE-408AC36F1755}" type="datetimeFigureOut">
              <a:rPr lang="en-US" smtClean="0"/>
              <a:t>11/8/2019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894FD52-9B3C-4BD7-AC22-60F6146B5F94}" type="slidenum">
              <a:rPr lang="en-US" smtClean="0"/>
              <a:t>‹#›</a:t>
            </a:fld>
            <a:endParaRPr lang="en-US"/>
          </a:p>
        </p:txBody>
      </p:sp>
    </p:spTree>
    <p:extLst>
      <p:ext uri="{BB962C8B-B14F-4D97-AF65-F5344CB8AC3E}">
        <p14:creationId xmlns:p14="http://schemas.microsoft.com/office/powerpoint/2010/main" val="308470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A791E1E-BA6C-4B16-BCBD-F4BF81E0E6BB}" type="datetimeFigureOut">
              <a:rPr lang="en-US" smtClean="0"/>
              <a:t>11/8/2019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6BBE8CB-76F5-4C2C-9CA0-E1247F0B62F3}" type="slidenum">
              <a:rPr lang="en-US" smtClean="0"/>
              <a:t>‹#›</a:t>
            </a:fld>
            <a:endParaRPr lang="en-US"/>
          </a:p>
        </p:txBody>
      </p:sp>
    </p:spTree>
    <p:extLst>
      <p:ext uri="{BB962C8B-B14F-4D97-AF65-F5344CB8AC3E}">
        <p14:creationId xmlns:p14="http://schemas.microsoft.com/office/powerpoint/2010/main" val="359965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MN-born</a:t>
            </a:r>
          </a:p>
          <a:p>
            <a:pPr marL="171450" indent="-171450">
              <a:buFont typeface="Arial" panose="020B0604020202020204" pitchFamily="34" charset="0"/>
              <a:buChar char="•"/>
            </a:pPr>
            <a:r>
              <a:rPr lang="en-US" dirty="0" smtClean="0"/>
              <a:t>3 programs</a:t>
            </a:r>
            <a:r>
              <a:rPr lang="en-US" baseline="0" dirty="0" smtClean="0"/>
              <a:t> in 1</a:t>
            </a:r>
          </a:p>
          <a:p>
            <a:pPr marL="171450" indent="-171450">
              <a:buFont typeface="Arial" panose="020B0604020202020204" pitchFamily="34" charset="0"/>
              <a:buChar char="•"/>
            </a:pPr>
            <a:r>
              <a:rPr lang="en-US" baseline="0" dirty="0" smtClean="0"/>
              <a:t>Accelerate actions you might take eventually: Sustainability or Else!</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6BBE8CB-76F5-4C2C-9CA0-E1247F0B62F3}" type="slidenum">
              <a:rPr lang="en-US" smtClean="0"/>
              <a:t>1</a:t>
            </a:fld>
            <a:endParaRPr lang="en-US"/>
          </a:p>
        </p:txBody>
      </p:sp>
    </p:spTree>
    <p:extLst>
      <p:ext uri="{BB962C8B-B14F-4D97-AF65-F5344CB8AC3E}">
        <p14:creationId xmlns:p14="http://schemas.microsoft.com/office/powerpoint/2010/main" val="219692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EB26854-E6A9-4E72-8824-91B548512D63}" type="slidenum">
              <a:rPr lang="en-US" altLang="en-US" smtClean="0"/>
              <a:pPr algn="r" eaLnBrk="1" hangingPunct="1">
                <a:spcBef>
                  <a:spcPct val="0"/>
                </a:spcBef>
              </a:pPr>
              <a:t>10</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Over 40 newspaper articles/yr.</a:t>
            </a:r>
          </a:p>
          <a:p>
            <a:pPr eaLnBrk="1" hangingPunct="1"/>
            <a:r>
              <a:rPr lang="en-US" altLang="en-US" dirty="0" smtClean="0"/>
              <a:t>Circle Pines CM July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mtClean="0"/>
              <a:t>     </a:t>
            </a:r>
            <a:r>
              <a:rPr lang="en-US" sz="1200" kern="1200" smtClean="0">
                <a:solidFill>
                  <a:schemeClr val="tx1"/>
                </a:solidFill>
                <a:effectLst/>
                <a:latin typeface="+mn-lt"/>
                <a:ea typeface="+mn-ea"/>
                <a:cs typeface="+mn-cs"/>
              </a:rPr>
              <a:t>Goldberg noted that by joining the program, “It makes our citizens aware of the good work we are doing and it puts sustainability on our radar and forces us to continue to look at it, analyze it and think about what we want to do moving forward.”</a:t>
            </a:r>
          </a:p>
          <a:p>
            <a:pPr eaLnBrk="1" hangingPunct="1"/>
            <a:endParaRPr lang="en-US" altLang="en-US" dirty="0" smtClean="0"/>
          </a:p>
        </p:txBody>
      </p:sp>
    </p:spTree>
    <p:extLst>
      <p:ext uri="{BB962C8B-B14F-4D97-AF65-F5344CB8AC3E}">
        <p14:creationId xmlns:p14="http://schemas.microsoft.com/office/powerpoint/2010/main" val="347893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F0C665F-FD80-465F-8445-B17C961DF430}" type="slidenum">
              <a:rPr lang="en-US" smtClean="0">
                <a:latin typeface="Arial" pitchFamily="34" charset="0"/>
              </a:rPr>
              <a:pPr/>
              <a:t>11</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228600" indent="-228600" eaLnBrk="1" hangingPunct="1"/>
            <a:r>
              <a:rPr lang="en-US" dirty="0" smtClean="0">
                <a:latin typeface="Arial" pitchFamily="34" charset="0"/>
              </a:rPr>
              <a:t>‘rules of the road’</a:t>
            </a:r>
          </a:p>
        </p:txBody>
      </p:sp>
    </p:spTree>
    <p:extLst>
      <p:ext uri="{BB962C8B-B14F-4D97-AF65-F5344CB8AC3E}">
        <p14:creationId xmlns:p14="http://schemas.microsoft.com/office/powerpoint/2010/main" val="289954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65B09F-4520-45B7-ACB1-B16AA2D19737}" type="slidenum">
              <a:rPr lang="en-US" smtClean="0">
                <a:latin typeface="Arial" pitchFamily="34" charset="0"/>
              </a:rPr>
              <a:pPr/>
              <a:t>12</a:t>
            </a:fld>
            <a:endParaRPr lang="en-US">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dirty="0" smtClean="0">
                <a:latin typeface="Arial" pitchFamily="34" charset="0"/>
              </a:rPr>
              <a:t>BPs are practices that</a:t>
            </a:r>
            <a:r>
              <a:rPr lang="en-US" baseline="0" dirty="0" smtClean="0">
                <a:latin typeface="Arial" pitchFamily="34" charset="0"/>
              </a:rPr>
              <a:t> are the </a:t>
            </a:r>
            <a:r>
              <a:rPr lang="en-US" dirty="0" smtClean="0">
                <a:latin typeface="Arial" pitchFamily="34" charset="0"/>
              </a:rPr>
              <a:t>best of what we see in MN, best</a:t>
            </a:r>
            <a:r>
              <a:rPr lang="en-US" baseline="0" dirty="0" smtClean="0">
                <a:latin typeface="Arial" pitchFamily="34" charset="0"/>
              </a:rPr>
              <a:t> of what we </a:t>
            </a:r>
            <a:r>
              <a:rPr lang="en-US" dirty="0" smtClean="0">
                <a:latin typeface="Arial" pitchFamily="34" charset="0"/>
              </a:rPr>
              <a:t>want to see and what can be done by cities</a:t>
            </a:r>
          </a:p>
          <a:p>
            <a:pPr marL="171450" indent="-171450" eaLnBrk="1" hangingPunct="1">
              <a:buFont typeface="Arial" panose="020B0604020202020204" pitchFamily="34" charset="0"/>
              <a:buChar char="•"/>
            </a:pPr>
            <a:r>
              <a:rPr lang="en-US" dirty="0" smtClean="0">
                <a:latin typeface="Arial" pitchFamily="34" charset="0"/>
              </a:rPr>
              <a:t>29 </a:t>
            </a:r>
            <a:r>
              <a:rPr lang="en-US" dirty="0">
                <a:latin typeface="Arial" pitchFamily="34" charset="0"/>
              </a:rPr>
              <a:t>Best practices in five </a:t>
            </a:r>
            <a:r>
              <a:rPr lang="en-US" dirty="0" smtClean="0">
                <a:latin typeface="Arial" pitchFamily="34" charset="0"/>
              </a:rPr>
              <a:t>categories that cities relate to</a:t>
            </a:r>
          </a:p>
          <a:p>
            <a:pPr marL="171450" indent="-171450" eaLnBrk="1" hangingPunct="1">
              <a:buFont typeface="Arial" panose="020B0604020202020204" pitchFamily="34" charset="0"/>
              <a:buChar char="•"/>
            </a:pPr>
            <a:r>
              <a:rPr lang="en-US" dirty="0" smtClean="0">
                <a:latin typeface="Arial" pitchFamily="34" charset="0"/>
              </a:rPr>
              <a:t>With</a:t>
            </a:r>
            <a:r>
              <a:rPr lang="en-US" baseline="0" dirty="0" smtClean="0">
                <a:latin typeface="Arial" pitchFamily="34" charset="0"/>
              </a:rPr>
              <a:t> 175</a:t>
            </a:r>
            <a:r>
              <a:rPr lang="en-US" dirty="0" smtClean="0">
                <a:latin typeface="Arial" pitchFamily="34" charset="0"/>
              </a:rPr>
              <a:t> </a:t>
            </a:r>
            <a:r>
              <a:rPr lang="en-US" dirty="0">
                <a:latin typeface="Arial" pitchFamily="34" charset="0"/>
              </a:rPr>
              <a:t>best practice actions</a:t>
            </a:r>
          </a:p>
        </p:txBody>
      </p:sp>
    </p:spTree>
    <p:extLst>
      <p:ext uri="{BB962C8B-B14F-4D97-AF65-F5344CB8AC3E}">
        <p14:creationId xmlns:p14="http://schemas.microsoft.com/office/powerpoint/2010/main" val="421933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65B09F-4520-45B7-ACB1-B16AA2D19737}" type="slidenum">
              <a:rPr lang="en-US" smtClean="0">
                <a:latin typeface="Arial" pitchFamily="34" charset="0"/>
              </a:rPr>
              <a:pPr/>
              <a:t>13</a:t>
            </a:fld>
            <a:endParaRPr lang="en-US">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21288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BE8CB-76F5-4C2C-9CA0-E1247F0B62F3}" type="slidenum">
              <a:rPr lang="en-US" smtClean="0"/>
              <a:t>14</a:t>
            </a:fld>
            <a:endParaRPr lang="en-US"/>
          </a:p>
        </p:txBody>
      </p:sp>
    </p:spTree>
    <p:extLst>
      <p:ext uri="{BB962C8B-B14F-4D97-AF65-F5344CB8AC3E}">
        <p14:creationId xmlns:p14="http://schemas.microsoft.com/office/powerpoint/2010/main" val="229861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page</a:t>
            </a:r>
            <a:r>
              <a:rPr lang="en-US" baseline="0" dirty="0" smtClean="0"/>
              <a:t> format for each BP</a:t>
            </a:r>
            <a:endParaRPr lang="en-US" dirty="0"/>
          </a:p>
        </p:txBody>
      </p:sp>
      <p:sp>
        <p:nvSpPr>
          <p:cNvPr id="4" name="Slide Number Placeholder 3"/>
          <p:cNvSpPr>
            <a:spLocks noGrp="1"/>
          </p:cNvSpPr>
          <p:nvPr>
            <p:ph type="sldNum" sz="quarter" idx="10"/>
          </p:nvPr>
        </p:nvSpPr>
        <p:spPr/>
        <p:txBody>
          <a:bodyPr/>
          <a:lstStyle/>
          <a:p>
            <a:fld id="{46BBE8CB-76F5-4C2C-9CA0-E1247F0B62F3}" type="slidenum">
              <a:rPr lang="en-US" smtClean="0"/>
              <a:t>15</a:t>
            </a:fld>
            <a:endParaRPr lang="en-US"/>
          </a:p>
        </p:txBody>
      </p:sp>
    </p:spTree>
    <p:extLst>
      <p:ext uri="{BB962C8B-B14F-4D97-AF65-F5344CB8AC3E}">
        <p14:creationId xmlns:p14="http://schemas.microsoft.com/office/powerpoint/2010/main" val="192746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for all action pages</a:t>
            </a:r>
            <a:endParaRPr lang="en-US" dirty="0"/>
          </a:p>
        </p:txBody>
      </p:sp>
      <p:sp>
        <p:nvSpPr>
          <p:cNvPr id="4" name="Slide Number Placeholder 3"/>
          <p:cNvSpPr>
            <a:spLocks noGrp="1"/>
          </p:cNvSpPr>
          <p:nvPr>
            <p:ph type="sldNum" sz="quarter" idx="10"/>
          </p:nvPr>
        </p:nvSpPr>
        <p:spPr/>
        <p:txBody>
          <a:bodyPr/>
          <a:lstStyle/>
          <a:p>
            <a:fld id="{46BBE8CB-76F5-4C2C-9CA0-E1247F0B62F3}" type="slidenum">
              <a:rPr lang="en-US" smtClean="0"/>
              <a:t>16</a:t>
            </a:fld>
            <a:endParaRPr lang="en-US"/>
          </a:p>
        </p:txBody>
      </p:sp>
    </p:spTree>
    <p:extLst>
      <p:ext uri="{BB962C8B-B14F-4D97-AF65-F5344CB8AC3E}">
        <p14:creationId xmlns:p14="http://schemas.microsoft.com/office/powerpoint/2010/main" val="397993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network for city staff</a:t>
            </a:r>
          </a:p>
        </p:txBody>
      </p:sp>
      <p:sp>
        <p:nvSpPr>
          <p:cNvPr id="4" name="Slide Number Placeholder 3"/>
          <p:cNvSpPr>
            <a:spLocks noGrp="1"/>
          </p:cNvSpPr>
          <p:nvPr>
            <p:ph type="sldNum" sz="quarter" idx="10"/>
          </p:nvPr>
        </p:nvSpPr>
        <p:spPr/>
        <p:txBody>
          <a:bodyPr/>
          <a:lstStyle/>
          <a:p>
            <a:fld id="{46BBE8CB-76F5-4C2C-9CA0-E1247F0B62F3}" type="slidenum">
              <a:rPr lang="en-US" smtClean="0"/>
              <a:t>17</a:t>
            </a:fld>
            <a:endParaRPr lang="en-US"/>
          </a:p>
        </p:txBody>
      </p:sp>
    </p:spTree>
    <p:extLst>
      <p:ext uri="{BB962C8B-B14F-4D97-AF65-F5344CB8AC3E}">
        <p14:creationId xmlns:p14="http://schemas.microsoft.com/office/powerpoint/2010/main" val="759765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EB26854-E6A9-4E72-8824-91B548512D63}" type="slidenum">
              <a:rPr lang="en-US" altLang="en-US" smtClean="0"/>
              <a:pPr algn="r" eaLnBrk="1" hangingPunct="1">
                <a:spcBef>
                  <a:spcPct val="0"/>
                </a:spcBef>
              </a:pPr>
              <a:t>18</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2020:</a:t>
            </a:r>
            <a:r>
              <a:rPr lang="en-US" altLang="en-US" baseline="0" dirty="0" smtClean="0"/>
              <a:t> free data for all 7-county metro cities</a:t>
            </a:r>
          </a:p>
          <a:p>
            <a:pPr eaLnBrk="1" hangingPunct="1"/>
            <a:r>
              <a:rPr lang="en-US" altLang="en-US" baseline="0" dirty="0" smtClean="0"/>
              <a:t>Some data now for greater MN GS cities</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51A553-CE18-48C1-A826-E0671017E793}" type="slidenum">
              <a:rPr lang="en-US" altLang="en-US" smtClean="0"/>
              <a:pPr algn="r" eaLnBrk="1" hangingPunct="1">
                <a:spcBef>
                  <a:spcPct val="0"/>
                </a:spcBef>
              </a:pPr>
              <a:t>19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588" eaLnBrk="1" hangingPunct="1"/>
            <a:r>
              <a:rPr lang="en-US" altLang="en-US" dirty="0" smtClean="0">
                <a:latin typeface="Arial" pitchFamily="34" charset="0"/>
              </a:rPr>
              <a:t>2 metrics that represent</a:t>
            </a:r>
            <a:r>
              <a:rPr lang="en-US" altLang="en-US" baseline="0" dirty="0" smtClean="0">
                <a:latin typeface="Arial" pitchFamily="34" charset="0"/>
              </a:rPr>
              <a:t> the ‘sustainability level, or performance’ of the city that may not change ever year</a:t>
            </a:r>
          </a:p>
          <a:p>
            <a:pPr indent="1588" eaLnBrk="1" hangingPunct="1"/>
            <a:r>
              <a:rPr lang="en-US" altLang="en-US" baseline="0" dirty="0" smtClean="0">
                <a:latin typeface="Arial" pitchFamily="34" charset="0"/>
              </a:rPr>
              <a:t>1 metric that changes every year</a:t>
            </a:r>
            <a:endParaRPr lang="en-US" altLang="en-US" dirty="0" smtClean="0">
              <a:latin typeface="Arial" pitchFamily="34" charset="0"/>
            </a:endParaRPr>
          </a:p>
        </p:txBody>
      </p:sp>
    </p:spTree>
    <p:extLst>
      <p:ext uri="{BB962C8B-B14F-4D97-AF65-F5344CB8AC3E}">
        <p14:creationId xmlns:p14="http://schemas.microsoft.com/office/powerpoint/2010/main" val="246352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51A553-CE18-48C1-A826-E0671017E793}" type="slidenum">
              <a:rPr lang="en-US" altLang="en-US" smtClean="0"/>
              <a:pPr algn="r" eaLnBrk="1" hangingPunct="1">
                <a:spcBef>
                  <a:spcPct val="0"/>
                </a:spcBef>
              </a:pPr>
              <a:t>2</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itchFamily="34" charset="0"/>
              </a:rPr>
              <a:t>It’s about people</a:t>
            </a:r>
          </a:p>
          <a:p>
            <a:pPr marL="171450" indent="-171450" eaLnBrk="1" hangingPunct="1">
              <a:buFont typeface="Arial" panose="020B0604020202020204" pitchFamily="34" charset="0"/>
              <a:buChar char="•"/>
            </a:pPr>
            <a:r>
              <a:rPr lang="en-US" altLang="en-US" dirty="0" smtClean="0">
                <a:latin typeface="Arial" pitchFamily="34" charset="0"/>
              </a:rPr>
              <a:t>Not an enviro program, but</a:t>
            </a:r>
            <a:r>
              <a:rPr lang="en-US" altLang="en-US" baseline="0" dirty="0" smtClean="0">
                <a:latin typeface="Arial" pitchFamily="34" charset="0"/>
              </a:rPr>
              <a:t> </a:t>
            </a:r>
            <a:r>
              <a:rPr lang="en-US" altLang="en-US" baseline="0" dirty="0" err="1" smtClean="0">
                <a:latin typeface="Arial" pitchFamily="34" charset="0"/>
              </a:rPr>
              <a:t>env</a:t>
            </a:r>
            <a:r>
              <a:rPr lang="en-US" altLang="en-US" baseline="0" dirty="0" smtClean="0">
                <a:latin typeface="Arial" pitchFamily="34" charset="0"/>
              </a:rPr>
              <a:t>.-S</a:t>
            </a:r>
            <a:endParaRPr lang="en-US" altLang="en-US" dirty="0" smtClean="0">
              <a:latin typeface="Arial" pitchFamily="34" charset="0"/>
            </a:endParaRPr>
          </a:p>
          <a:p>
            <a:pPr indent="1588" eaLnBrk="1" hangingPunct="1"/>
            <a:endParaRPr lang="en-US" altLang="en-US" dirty="0" smtClean="0">
              <a:latin typeface="Arial" pitchFamily="34" charset="0"/>
            </a:endParaRPr>
          </a:p>
          <a:p>
            <a:pPr indent="1588" eaLnBrk="1" hangingPunct="1"/>
            <a:r>
              <a:rPr lang="en-US" altLang="en-US" dirty="0" smtClean="0">
                <a:latin typeface="Arial" pitchFamily="34" charset="0"/>
              </a:rPr>
              <a:t>GS</a:t>
            </a:r>
            <a:r>
              <a:rPr lang="en-US" altLang="en-US" baseline="0" dirty="0" smtClean="0">
                <a:latin typeface="Arial" pitchFamily="34" charset="0"/>
              </a:rPr>
              <a:t> </a:t>
            </a:r>
            <a:r>
              <a:rPr lang="en-US" altLang="en-US" dirty="0" smtClean="0">
                <a:latin typeface="Arial" pitchFamily="34" charset="0"/>
              </a:rPr>
              <a:t>Vision: 	Environmental sustainability is the norm for all Minnesota cities.</a:t>
            </a:r>
          </a:p>
          <a:p>
            <a:pPr indent="1588" eaLnBrk="1" hangingPunct="1"/>
            <a:endParaRPr lang="en-US" altLang="en-US" dirty="0" smtClean="0">
              <a:latin typeface="Arial" pitchFamily="34" charset="0"/>
            </a:endParaRPr>
          </a:p>
          <a:p>
            <a:pPr indent="1588" eaLnBrk="1" hangingPunct="1"/>
            <a:r>
              <a:rPr lang="en-US" altLang="en-US" dirty="0" smtClean="0">
                <a:latin typeface="Arial" pitchFamily="34" charset="0"/>
              </a:rPr>
              <a:t>Mission: Minnesota </a:t>
            </a:r>
            <a:r>
              <a:rPr lang="en-US" altLang="en-US" dirty="0" err="1" smtClean="0">
                <a:latin typeface="Arial" pitchFamily="34" charset="0"/>
              </a:rPr>
              <a:t>GreenStep</a:t>
            </a:r>
            <a:r>
              <a:rPr lang="en-US" altLang="en-US" dirty="0" smtClean="0">
                <a:latin typeface="Arial" pitchFamily="34" charset="0"/>
              </a:rPr>
              <a:t> Cities encourages and supports cities’ efforts for substantive action and achievement of their sustainability goals through the implementation of best practices.  </a:t>
            </a:r>
          </a:p>
          <a:p>
            <a:pPr indent="1588" eaLnBrk="1" hangingPunct="1"/>
            <a:endParaRPr lang="en-US" altLang="en-US" dirty="0" smtClean="0">
              <a:latin typeface="Arial" pitchFamily="34" charset="0"/>
            </a:endParaRPr>
          </a:p>
          <a:p>
            <a:pPr indent="1588" eaLnBrk="1" hangingPunct="1"/>
            <a:r>
              <a:rPr lang="en-US" altLang="en-US" dirty="0" smtClean="0">
                <a:latin typeface="Arial" pitchFamily="34" charset="0"/>
              </a:rPr>
              <a:t>Program Description</a:t>
            </a:r>
          </a:p>
          <a:p>
            <a:pPr indent="1588" eaLnBrk="1" hangingPunct="1"/>
            <a:r>
              <a:rPr lang="en-US" altLang="en-US" dirty="0" smtClean="0">
                <a:latin typeface="Arial" pitchFamily="34" charset="0"/>
              </a:rPr>
              <a:t>	Minnesota </a:t>
            </a:r>
            <a:r>
              <a:rPr lang="en-US" altLang="en-US" dirty="0" err="1" smtClean="0">
                <a:latin typeface="Arial" pitchFamily="34" charset="0"/>
              </a:rPr>
              <a:t>GreenStep</a:t>
            </a:r>
            <a:r>
              <a:rPr lang="en-US" altLang="en-US" dirty="0" smtClean="0">
                <a:latin typeface="Arial" pitchFamily="34" charset="0"/>
              </a:rPr>
              <a:t> Cities is a voluntary challenge, assistance and recognition program to help cities achieve their sustainability and quality-of-life goals. This free continuous improvement program, managed by a state</a:t>
            </a:r>
            <a:r>
              <a:rPr lang="en-US" altLang="en-US" baseline="0" dirty="0" smtClean="0">
                <a:latin typeface="Arial" pitchFamily="34" charset="0"/>
              </a:rPr>
              <a:t> agency-non-profit </a:t>
            </a:r>
            <a:r>
              <a:rPr lang="en-US" altLang="en-US" dirty="0" smtClean="0">
                <a:latin typeface="Arial" pitchFamily="34" charset="0"/>
              </a:rPr>
              <a:t>partnership, is based upon 29 best practices. Each best practice can be implemented by completing one or more actions at a 1, 2 or 3-star level, from a list of four to eight actions. These actions are tailored to all Minnesota cities, focus on cost savings and energy use reduction, and encourage civic innovation.</a:t>
            </a:r>
          </a:p>
          <a:p>
            <a:pPr indent="1588" eaLnBrk="1" hangingPunct="1"/>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715919C-4BDD-4A6F-B049-A1120F6DE3F5}" type="slidenum">
              <a:rPr lang="en-US" smtClean="0">
                <a:latin typeface="Arial" pitchFamily="34" charset="0"/>
              </a:rPr>
              <a:pPr/>
              <a:t>20</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624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51A553-CE18-48C1-A826-E0671017E793}" type="slidenum">
              <a:rPr lang="en-US" altLang="en-US" smtClean="0"/>
              <a:pPr algn="r" eaLnBrk="1" hangingPunct="1">
                <a:spcBef>
                  <a:spcPct val="0"/>
                </a:spcBef>
              </a:pPr>
              <a:t>3</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baseline="0" dirty="0" smtClean="0">
                <a:latin typeface="Arial" pitchFamily="34" charset="0"/>
              </a:rPr>
              <a:t>Except for higher levels of recognition, no required actions</a:t>
            </a:r>
          </a:p>
          <a:p>
            <a:pPr marL="171450" indent="-171450" eaLnBrk="1" hangingPunct="1">
              <a:buFont typeface="Arial" panose="020B0604020202020204" pitchFamily="34" charset="0"/>
              <a:buChar char="•"/>
            </a:pPr>
            <a:r>
              <a:rPr lang="en-US" altLang="en-US" baseline="0" dirty="0" smtClean="0">
                <a:latin typeface="Arial" pitchFamily="34" charset="0"/>
              </a:rPr>
              <a:t>Recognition by your peers: League of MN Cities</a:t>
            </a:r>
            <a:endParaRPr lang="en-US" altLang="en-US" dirty="0" smtClean="0">
              <a:latin typeface="Arial" pitchFamily="34" charset="0"/>
            </a:endParaRPr>
          </a:p>
        </p:txBody>
      </p:sp>
    </p:spTree>
    <p:extLst>
      <p:ext uri="{BB962C8B-B14F-4D97-AF65-F5344CB8AC3E}">
        <p14:creationId xmlns:p14="http://schemas.microsoft.com/office/powerpoint/2010/main" val="215581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188B25-900F-4D23-AB39-763BD018EBD1}" type="slidenum">
              <a:rPr lang="en-US" altLang="en-US" smtClean="0">
                <a:latin typeface="Arial" pitchFamily="34" charset="0"/>
              </a:rPr>
              <a:pPr/>
              <a:t>4</a:t>
            </a:fld>
            <a:endParaRPr lang="en-US" alt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eaLnBrk="1" hangingPunct="1">
              <a:defRPr/>
            </a:pPr>
            <a:r>
              <a:rPr lang="en-US" altLang="en-US" dirty="0" smtClean="0">
                <a:latin typeface="Arial" pitchFamily="34" charset="0"/>
              </a:rPr>
              <a:t>Rorschach test!</a:t>
            </a:r>
          </a:p>
          <a:p>
            <a:pPr eaLnBrk="1" hangingPunct="1">
              <a:defRPr/>
            </a:pPr>
            <a:r>
              <a:rPr lang="en-US" altLang="en-US" dirty="0" smtClean="0">
                <a:latin typeface="Arial" pitchFamily="34" charset="0"/>
              </a:rPr>
              <a:t>25% voted Republican</a:t>
            </a:r>
          </a:p>
        </p:txBody>
      </p:sp>
    </p:spTree>
    <p:extLst>
      <p:ext uri="{BB962C8B-B14F-4D97-AF65-F5344CB8AC3E}">
        <p14:creationId xmlns:p14="http://schemas.microsoft.com/office/powerpoint/2010/main" val="376161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355C8B"/>
                </a:solidFill>
                <a:latin typeface="Gill Sans MT Condensed" pitchFamily="34" charset="0"/>
              </a:defRPr>
            </a:lvl1pPr>
            <a:lvl2pPr marL="742950" indent="-285750" eaLnBrk="0" hangingPunct="0">
              <a:defRPr sz="3200">
                <a:solidFill>
                  <a:srgbClr val="355C8B"/>
                </a:solidFill>
                <a:latin typeface="Gill Sans MT Condensed" pitchFamily="34" charset="0"/>
              </a:defRPr>
            </a:lvl2pPr>
            <a:lvl3pPr marL="1143000" indent="-228600" eaLnBrk="0" hangingPunct="0">
              <a:defRPr sz="3200">
                <a:solidFill>
                  <a:srgbClr val="355C8B"/>
                </a:solidFill>
                <a:latin typeface="Gill Sans MT Condensed" pitchFamily="34" charset="0"/>
              </a:defRPr>
            </a:lvl3pPr>
            <a:lvl4pPr marL="1600200" indent="-228600" eaLnBrk="0" hangingPunct="0">
              <a:defRPr sz="3200">
                <a:solidFill>
                  <a:srgbClr val="355C8B"/>
                </a:solidFill>
                <a:latin typeface="Gill Sans MT Condensed" pitchFamily="34" charset="0"/>
              </a:defRPr>
            </a:lvl4pPr>
            <a:lvl5pPr marL="2057400" indent="-228600" eaLnBrk="0" hangingPunct="0">
              <a:defRPr sz="3200">
                <a:solidFill>
                  <a:srgbClr val="355C8B"/>
                </a:solidFill>
                <a:latin typeface="Gill Sans MT Condensed" pitchFamily="34" charset="0"/>
              </a:defRPr>
            </a:lvl5pPr>
            <a:lvl6pPr marL="2514600" indent="-228600" algn="ctr" eaLnBrk="0" fontAlgn="base" hangingPunct="0">
              <a:spcBef>
                <a:spcPct val="0"/>
              </a:spcBef>
              <a:spcAft>
                <a:spcPct val="0"/>
              </a:spcAft>
              <a:defRPr sz="3200">
                <a:solidFill>
                  <a:srgbClr val="355C8B"/>
                </a:solidFill>
                <a:latin typeface="Gill Sans MT Condensed" pitchFamily="34" charset="0"/>
              </a:defRPr>
            </a:lvl6pPr>
            <a:lvl7pPr marL="2971800" indent="-228600" algn="ctr" eaLnBrk="0" fontAlgn="base" hangingPunct="0">
              <a:spcBef>
                <a:spcPct val="0"/>
              </a:spcBef>
              <a:spcAft>
                <a:spcPct val="0"/>
              </a:spcAft>
              <a:defRPr sz="3200">
                <a:solidFill>
                  <a:srgbClr val="355C8B"/>
                </a:solidFill>
                <a:latin typeface="Gill Sans MT Condensed" pitchFamily="34" charset="0"/>
              </a:defRPr>
            </a:lvl7pPr>
            <a:lvl8pPr marL="3429000" indent="-228600" algn="ctr" eaLnBrk="0" fontAlgn="base" hangingPunct="0">
              <a:spcBef>
                <a:spcPct val="0"/>
              </a:spcBef>
              <a:spcAft>
                <a:spcPct val="0"/>
              </a:spcAft>
              <a:defRPr sz="3200">
                <a:solidFill>
                  <a:srgbClr val="355C8B"/>
                </a:solidFill>
                <a:latin typeface="Gill Sans MT Condensed" pitchFamily="34" charset="0"/>
              </a:defRPr>
            </a:lvl8pPr>
            <a:lvl9pPr marL="3886200" indent="-228600" algn="ctr" eaLnBrk="0" fontAlgn="base" hangingPunct="0">
              <a:spcBef>
                <a:spcPct val="0"/>
              </a:spcBef>
              <a:spcAft>
                <a:spcPct val="0"/>
              </a:spcAft>
              <a:defRPr sz="3200">
                <a:solidFill>
                  <a:srgbClr val="355C8B"/>
                </a:solidFill>
                <a:latin typeface="Gill Sans MT Condensed" pitchFamily="34" charset="0"/>
              </a:defRPr>
            </a:lvl9pPr>
          </a:lstStyle>
          <a:p>
            <a:pPr eaLnBrk="1" hangingPunct="1"/>
            <a:fld id="{F5E4725B-D032-4228-A0E1-CB4E4C11C6F1}" type="slidenum">
              <a:rPr lang="en-US" sz="1200" smtClean="0">
                <a:solidFill>
                  <a:schemeClr val="tx1"/>
                </a:solidFill>
                <a:latin typeface="Arial" pitchFamily="34" charset="0"/>
              </a:rPr>
              <a:pPr eaLnBrk="1" hangingPunct="1"/>
              <a:t>5</a:t>
            </a:fld>
            <a:endParaRPr lang="en-US" sz="1200" smtClean="0">
              <a:solidFill>
                <a:schemeClr val="tx1"/>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Initial Next</a:t>
            </a:r>
            <a:r>
              <a:rPr lang="en-US" baseline="0" dirty="0" smtClean="0">
                <a:latin typeface="Arial" pitchFamily="34" charset="0"/>
              </a:rPr>
              <a:t> Generation Energy Act (of 2007 – signed by Pawlenty) focus</a:t>
            </a:r>
          </a:p>
          <a:p>
            <a:pPr eaLnBrk="1" hangingPunct="1"/>
            <a:r>
              <a:rPr lang="en-US" baseline="0" dirty="0" smtClean="0">
                <a:latin typeface="Arial" pitchFamily="34" charset="0"/>
              </a:rPr>
              <a:t>LMC urged a broad focus on environmental sustainability </a:t>
            </a:r>
          </a:p>
          <a:p>
            <a:pPr eaLnBrk="1" hangingPunct="1"/>
            <a:r>
              <a:rPr lang="en-US" baseline="0" dirty="0" smtClean="0">
                <a:latin typeface="Arial" pitchFamily="34" charset="0"/>
              </a:rPr>
              <a:t>Action reports and metrics that measure the aggregate impact of completing multiple actions</a:t>
            </a:r>
            <a:endParaRPr lang="en-US" dirty="0" smtClean="0">
              <a:latin typeface="Arial" pitchFamily="34" charset="0"/>
            </a:endParaRPr>
          </a:p>
        </p:txBody>
      </p:sp>
    </p:spTree>
    <p:extLst>
      <p:ext uri="{BB962C8B-B14F-4D97-AF65-F5344CB8AC3E}">
        <p14:creationId xmlns:p14="http://schemas.microsoft.com/office/powerpoint/2010/main" val="296395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6240233-3794-485D-8ADE-8C22A1885171}" type="slidenum">
              <a:rPr lang="en-US" smtClean="0">
                <a:latin typeface="Arial" pitchFamily="34" charset="0"/>
              </a:rPr>
              <a:pPr/>
              <a:t>6</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pPr eaLnBrk="1" hangingPunct="1"/>
            <a:r>
              <a:rPr lang="en-US" dirty="0" smtClean="0">
                <a:latin typeface="Arial" pitchFamily="34" charset="0"/>
              </a:rPr>
              <a:t>- thanks to LMC, couldn’t do GSC w/o you</a:t>
            </a:r>
          </a:p>
          <a:p>
            <a:pPr eaLnBrk="1" hangingPunct="1"/>
            <a:r>
              <a:rPr lang="en-US" dirty="0" smtClean="0">
                <a:latin typeface="Arial" pitchFamily="34" charset="0"/>
              </a:rPr>
              <a:t>- no partner would have done this alone</a:t>
            </a:r>
          </a:p>
        </p:txBody>
      </p:sp>
    </p:spTree>
    <p:extLst>
      <p:ext uri="{BB962C8B-B14F-4D97-AF65-F5344CB8AC3E}">
        <p14:creationId xmlns:p14="http://schemas.microsoft.com/office/powerpoint/2010/main" val="13595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46AC35B-94E0-4BD9-A91E-BAB05FB6A86B}" type="slidenum">
              <a:rPr lang="en-US" altLang="en-US" smtClean="0"/>
              <a:pPr algn="r" eaLnBrk="1" hangingPunct="1">
                <a:spcBef>
                  <a:spcPct val="0"/>
                </a:spcBef>
              </a:pPr>
              <a:t>7</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itchFamily="34" charset="0"/>
              </a:rPr>
              <a:t>Can go alone</a:t>
            </a:r>
            <a:r>
              <a:rPr lang="en-US" altLang="en-US" baseline="0" dirty="0" smtClean="0">
                <a:latin typeface="Arial" pitchFamily="34" charset="0"/>
              </a:rPr>
              <a:t> but…</a:t>
            </a:r>
            <a:endParaRPr lang="en-US" altLang="en-US" dirty="0" smtClean="0">
              <a:latin typeface="Arial" pitchFamily="34" charset="0"/>
            </a:endParaRPr>
          </a:p>
        </p:txBody>
      </p:sp>
    </p:spTree>
    <p:extLst>
      <p:ext uri="{BB962C8B-B14F-4D97-AF65-F5344CB8AC3E}">
        <p14:creationId xmlns:p14="http://schemas.microsoft.com/office/powerpoint/2010/main" val="19241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city using GreenStep program framework</a:t>
            </a:r>
          </a:p>
          <a:p>
            <a:endParaRPr lang="en-US" dirty="0" smtClean="0"/>
          </a:p>
          <a:p>
            <a:r>
              <a:rPr lang="en-US" dirty="0" smtClean="0"/>
              <a:t>GS a public transparency tool</a:t>
            </a:r>
          </a:p>
          <a:p>
            <a:endParaRPr lang="en-US" dirty="0" smtClean="0"/>
          </a:p>
          <a:p>
            <a:r>
              <a:rPr lang="en-US" dirty="0" smtClean="0"/>
              <a:t>From mid-MN, pop. 950, first GS city</a:t>
            </a:r>
            <a:endParaRPr lang="en-US" dirty="0"/>
          </a:p>
        </p:txBody>
      </p:sp>
      <p:sp>
        <p:nvSpPr>
          <p:cNvPr id="4" name="Slide Number Placeholder 3"/>
          <p:cNvSpPr>
            <a:spLocks noGrp="1"/>
          </p:cNvSpPr>
          <p:nvPr>
            <p:ph type="sldNum" sz="quarter" idx="10"/>
          </p:nvPr>
        </p:nvSpPr>
        <p:spPr/>
        <p:txBody>
          <a:bodyPr/>
          <a:lstStyle/>
          <a:p>
            <a:fld id="{46BBE8CB-76F5-4C2C-9CA0-E1247F0B62F3}" type="slidenum">
              <a:rPr lang="en-US" smtClean="0"/>
              <a:t>8</a:t>
            </a:fld>
            <a:endParaRPr lang="en-US"/>
          </a:p>
        </p:txBody>
      </p:sp>
    </p:spTree>
    <p:extLst>
      <p:ext uri="{BB962C8B-B14F-4D97-AF65-F5344CB8AC3E}">
        <p14:creationId xmlns:p14="http://schemas.microsoft.com/office/powerpoint/2010/main" val="425561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188B25-900F-4D23-AB39-763BD018EBD1}" type="slidenum">
              <a:rPr lang="en-US" altLang="en-US" smtClean="0">
                <a:latin typeface="Arial" pitchFamily="34" charset="0"/>
              </a:rPr>
              <a:pPr/>
              <a:t>9</a:t>
            </a:fld>
            <a:endParaRPr lang="en-US" alt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eaLnBrk="1" hangingPunct="1">
              <a:defRPr/>
            </a:pPr>
            <a:r>
              <a:rPr lang="en-US" altLang="en-US" baseline="0" dirty="0" smtClean="0">
                <a:latin typeface="Arial" pitchFamily="34" charset="0"/>
              </a:rPr>
              <a:t>Annual survey / TA offering</a:t>
            </a:r>
            <a:endParaRPr lang="en-US" altLang="en-US" dirty="0" smtClean="0">
              <a:latin typeface="Arial" pitchFamily="34" charset="0"/>
            </a:endParaRPr>
          </a:p>
          <a:p>
            <a:pPr eaLnBrk="1" hangingPunct="1">
              <a:defRPr/>
            </a:pPr>
            <a:r>
              <a:rPr lang="en-US" altLang="en-US" dirty="0" smtClean="0">
                <a:latin typeface="Arial" pitchFamily="34" charset="0"/>
              </a:rPr>
              <a:t>City coordinators</a:t>
            </a:r>
            <a:r>
              <a:rPr lang="en-US" altLang="en-US" baseline="0" dirty="0" smtClean="0">
                <a:latin typeface="Arial" pitchFamily="34" charset="0"/>
              </a:rPr>
              <a:t> from 2016 LMC conference</a:t>
            </a:r>
          </a:p>
          <a:p>
            <a:pPr eaLnBrk="1" hangingPunct="1">
              <a:defRPr/>
            </a:pPr>
            <a:r>
              <a:rPr lang="en-US" altLang="en-US" baseline="0" dirty="0" smtClean="0">
                <a:latin typeface="Arial" pitchFamily="34" charset="0"/>
              </a:rPr>
              <a:t>Accelerate taking actions</a:t>
            </a:r>
          </a:p>
        </p:txBody>
      </p:sp>
    </p:spTree>
    <p:extLst>
      <p:ext uri="{BB962C8B-B14F-4D97-AF65-F5344CB8AC3E}">
        <p14:creationId xmlns:p14="http://schemas.microsoft.com/office/powerpoint/2010/main" val="353410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4E3F6-09B6-4FA7-A58A-98D90AD1B45F}"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321550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E3F6-09B6-4FA7-A58A-98D90AD1B45F}"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268180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E3F6-09B6-4FA7-A58A-98D90AD1B45F}"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405426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E3F6-09B6-4FA7-A58A-98D90AD1B45F}"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203760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4E3F6-09B6-4FA7-A58A-98D90AD1B45F}"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3519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4E3F6-09B6-4FA7-A58A-98D90AD1B45F}"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324009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4E3F6-09B6-4FA7-A58A-98D90AD1B45F}"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227857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4E3F6-09B6-4FA7-A58A-98D90AD1B45F}"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259162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E3F6-09B6-4FA7-A58A-98D90AD1B45F}"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339375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E3F6-09B6-4FA7-A58A-98D90AD1B45F}"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300740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E3F6-09B6-4FA7-A58A-98D90AD1B45F}"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A7421-4A85-478B-9F62-351E89F0FD76}" type="slidenum">
              <a:rPr lang="en-US" smtClean="0"/>
              <a:t>‹#›</a:t>
            </a:fld>
            <a:endParaRPr lang="en-US"/>
          </a:p>
        </p:txBody>
      </p:sp>
    </p:spTree>
    <p:extLst>
      <p:ext uri="{BB962C8B-B14F-4D97-AF65-F5344CB8AC3E}">
        <p14:creationId xmlns:p14="http://schemas.microsoft.com/office/powerpoint/2010/main" val="1167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E3F6-09B6-4FA7-A58A-98D90AD1B45F}" type="datetimeFigureOut">
              <a:rPr lang="en-US" smtClean="0"/>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A7421-4A85-478B-9F62-351E89F0FD76}" type="slidenum">
              <a:rPr lang="en-US" smtClean="0"/>
              <a:t>‹#›</a:t>
            </a:fld>
            <a:endParaRPr lang="en-US"/>
          </a:p>
        </p:txBody>
      </p:sp>
    </p:spTree>
    <p:extLst>
      <p:ext uri="{BB962C8B-B14F-4D97-AF65-F5344CB8AC3E}">
        <p14:creationId xmlns:p14="http://schemas.microsoft.com/office/powerpoint/2010/main" val="280211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ngreenstep.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 Id="rId9"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S logo-with-text-300.jpg"/>
          <p:cNvPicPr>
            <a:picLocks noChangeAspect="1"/>
          </p:cNvPicPr>
          <p:nvPr/>
        </p:nvPicPr>
        <p:blipFill>
          <a:blip r:embed="rId3" cstate="print"/>
          <a:srcRect/>
          <a:stretch>
            <a:fillRect/>
          </a:stretch>
        </p:blipFill>
        <p:spPr bwMode="auto">
          <a:xfrm>
            <a:off x="0" y="0"/>
            <a:ext cx="9142413" cy="5486400"/>
          </a:xfrm>
          <a:prstGeom prst="rect">
            <a:avLst/>
          </a:prstGeom>
          <a:solidFill>
            <a:srgbClr val="92D050"/>
          </a:solidFill>
          <a:ln w="9525">
            <a:noFill/>
            <a:miter lim="800000"/>
            <a:headEnd/>
            <a:tailEnd/>
          </a:ln>
        </p:spPr>
      </p:pic>
      <p:sp>
        <p:nvSpPr>
          <p:cNvPr id="3" name="Subtitle 2"/>
          <p:cNvSpPr>
            <a:spLocks noGrp="1"/>
          </p:cNvSpPr>
          <p:nvPr>
            <p:ph type="subTitle" idx="1"/>
          </p:nvPr>
        </p:nvSpPr>
        <p:spPr>
          <a:xfrm>
            <a:off x="1600200" y="3962400"/>
            <a:ext cx="6400800" cy="2209800"/>
          </a:xfrm>
        </p:spPr>
        <p:txBody>
          <a:bodyPr rtlCol="0">
            <a:normAutofit/>
          </a:bodyPr>
          <a:lstStyle/>
          <a:p>
            <a:pPr fontAlgn="auto">
              <a:spcAft>
                <a:spcPts val="0"/>
              </a:spcAft>
              <a:buFont typeface="Arial" pitchFamily="34" charset="0"/>
              <a:buNone/>
              <a:defRPr/>
            </a:pPr>
            <a:r>
              <a:rPr lang="en-US" b="1" dirty="0" smtClean="0">
                <a:solidFill>
                  <a:schemeClr val="tx2">
                    <a:lumMod val="50000"/>
                  </a:schemeClr>
                </a:solidFill>
              </a:rPr>
              <a:t>A voluntary challenge, assistance &amp; recognition program for accelerating sustainability actions</a:t>
            </a:r>
          </a:p>
          <a:p>
            <a:pPr fontAlgn="auto">
              <a:spcAft>
                <a:spcPts val="0"/>
              </a:spcAft>
              <a:buFont typeface="Arial" pitchFamily="34" charset="0"/>
              <a:buNone/>
              <a:defRPr/>
            </a:pPr>
            <a:r>
              <a:rPr lang="en-US" b="1" dirty="0" smtClean="0">
                <a:solidFill>
                  <a:schemeClr val="tx2">
                    <a:lumMod val="50000"/>
                  </a:schemeClr>
                </a:solidFill>
                <a:hlinkClick r:id="rId4"/>
              </a:rPr>
              <a:t>www.MnGreenStep.org</a:t>
            </a:r>
            <a:r>
              <a:rPr lang="en-US" b="1" dirty="0" smtClean="0">
                <a:solidFill>
                  <a:schemeClr val="tx2">
                    <a:lumMod val="50000"/>
                  </a:schemeClr>
                </a:solidFill>
              </a:rPr>
              <a:t> </a:t>
            </a:r>
            <a:endParaRPr lang="en-US" b="1" dirty="0">
              <a:solidFill>
                <a:schemeClr val="tx2">
                  <a:lumMod val="50000"/>
                </a:schemeClr>
              </a:solidFill>
            </a:endParaRPr>
          </a:p>
        </p:txBody>
      </p:sp>
    </p:spTree>
    <p:extLst>
      <p:ext uri="{BB962C8B-B14F-4D97-AF65-F5344CB8AC3E}">
        <p14:creationId xmlns:p14="http://schemas.microsoft.com/office/powerpoint/2010/main" val="203758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11430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13315" name="Picture 20" descr="GS-logo-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noChangeArrowheads="1"/>
          </p:cNvSpPr>
          <p:nvPr>
            <p:ph type="title"/>
          </p:nvPr>
        </p:nvSpPr>
        <p:spPr>
          <a:xfrm>
            <a:off x="1371600" y="76200"/>
            <a:ext cx="7543800" cy="1143000"/>
          </a:xfrm>
          <a:effectLst>
            <a:outerShdw dist="17961" dir="2700000" algn="ctr" rotWithShape="0">
              <a:schemeClr val="bg2">
                <a:alpha val="50000"/>
              </a:schemeClr>
            </a:outerShdw>
          </a:effectLst>
        </p:spPr>
        <p:txBody>
          <a:bodyPr>
            <a:normAutofit/>
          </a:bodyPr>
          <a:lstStyle/>
          <a:p>
            <a:pPr eaLnBrk="1" hangingPunct="1"/>
            <a:r>
              <a:rPr lang="en-US" altLang="en-US" b="1" dirty="0" smtClean="0">
                <a:solidFill>
                  <a:schemeClr val="bg1"/>
                </a:solidFill>
                <a:latin typeface="Calibri" pitchFamily="34" charset="0"/>
                <a:ea typeface="Calibri" pitchFamily="34" charset="0"/>
                <a:cs typeface="Calibri" pitchFamily="34" charset="0"/>
              </a:rPr>
              <a:t>City Perspective</a:t>
            </a:r>
          </a:p>
        </p:txBody>
      </p:sp>
      <p:sp>
        <p:nvSpPr>
          <p:cNvPr id="13317" name="Rectangle 28"/>
          <p:cNvSpPr>
            <a:spLocks noChangeArrowheads="1"/>
          </p:cNvSpPr>
          <p:nvPr/>
        </p:nvSpPr>
        <p:spPr bwMode="auto">
          <a:xfrm>
            <a:off x="4881563" y="1447800"/>
            <a:ext cx="41862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50000"/>
              </a:spcBef>
            </a:pPr>
            <a:endParaRPr lang="en-US" altLang="en-US" sz="2700">
              <a:latin typeface="Calibri" pitchFamily="34" charset="0"/>
              <a:ea typeface="Calibri" pitchFamily="34" charset="0"/>
              <a:cs typeface="Calibri" pitchFamily="34" charset="0"/>
            </a:endParaRPr>
          </a:p>
        </p:txBody>
      </p:sp>
      <p:sp>
        <p:nvSpPr>
          <p:cNvPr id="7" name="Rectangle 21"/>
          <p:cNvSpPr txBox="1">
            <a:spLocks noChangeArrowheads="1"/>
          </p:cNvSpPr>
          <p:nvPr/>
        </p:nvSpPr>
        <p:spPr>
          <a:xfrm>
            <a:off x="0" y="1447800"/>
            <a:ext cx="9144000" cy="5257800"/>
          </a:xfrm>
          <a:prstGeom prst="rect">
            <a:avLst/>
          </a:prstGeom>
          <a:effectLst>
            <a:outerShdw dist="17961" dir="2700000" algn="ctr" rotWithShape="0">
              <a:schemeClr val="bg2">
                <a:alpha val="50000"/>
              </a:schemeClr>
            </a:outerShdw>
          </a:effectLst>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“We are being rewarded for a bunch of </a:t>
            </a:r>
            <a:r>
              <a:rPr lang="en-US" sz="11200" b="1" i="1" dirty="0" smtClean="0">
                <a:latin typeface="Calibri" pitchFamily="34" charset="0"/>
                <a:ea typeface="Calibri" pitchFamily="34" charset="0"/>
                <a:cs typeface="Calibri" pitchFamily="34" charset="0"/>
              </a:rPr>
              <a:t>common sense steps</a:t>
            </a: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 and they are </a:t>
            </a:r>
            <a:r>
              <a:rPr lang="en-US" sz="11200" b="1" i="1" dirty="0" smtClean="0">
                <a:latin typeface="Calibri" pitchFamily="34" charset="0"/>
                <a:ea typeface="Calibri" pitchFamily="34" charset="0"/>
                <a:cs typeface="Calibri" pitchFamily="34" charset="0"/>
              </a:rPr>
              <a:t>saving us money</a:t>
            </a:r>
            <a:r>
              <a:rPr lang="en-US" sz="11200" i="1" dirty="0" smtClean="0">
                <a:latin typeface="Calibri" pitchFamily="34" charset="0"/>
                <a:ea typeface="Calibri" pitchFamily="34" charset="0"/>
                <a:cs typeface="Calibri" pitchFamily="34" charset="0"/>
              </a:rPr>
              <a:t>, they are </a:t>
            </a:r>
            <a:r>
              <a:rPr lang="en-US" sz="11200" b="1" i="1" dirty="0" smtClean="0">
                <a:latin typeface="Calibri" pitchFamily="34" charset="0"/>
                <a:ea typeface="Calibri" pitchFamily="34" charset="0"/>
                <a:cs typeface="Calibri" pitchFamily="34" charset="0"/>
              </a:rPr>
              <a:t>saving us effort</a:t>
            </a:r>
            <a:r>
              <a:rPr lang="en-US" sz="11200" i="1" dirty="0" smtClean="0">
                <a:latin typeface="Calibri" pitchFamily="34" charset="0"/>
                <a:ea typeface="Calibri" pitchFamily="34" charset="0"/>
                <a:cs typeface="Calibri" pitchFamily="34" charset="0"/>
              </a:rPr>
              <a:t>, </a:t>
            </a: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and yeah, they are having a </a:t>
            </a:r>
            <a:r>
              <a:rPr lang="en-US" sz="11200" b="1" i="1" dirty="0" smtClean="0">
                <a:latin typeface="Calibri" pitchFamily="34" charset="0"/>
                <a:ea typeface="Calibri" pitchFamily="34" charset="0"/>
                <a:cs typeface="Calibri" pitchFamily="34" charset="0"/>
              </a:rPr>
              <a:t>positive effect on the environment</a:t>
            </a:r>
            <a:r>
              <a:rPr lang="en-US" sz="11200" i="1" dirty="0" smtClean="0">
                <a:latin typeface="Calibri" pitchFamily="34" charset="0"/>
                <a:ea typeface="Calibri" pitchFamily="34" charset="0"/>
                <a:cs typeface="Calibri" pitchFamily="34" charset="0"/>
              </a:rPr>
              <a:t>.</a:t>
            </a:r>
            <a:r>
              <a:rPr lang="en-US" sz="11200" b="1" i="1" dirty="0" smtClean="0">
                <a:latin typeface="Calibri" pitchFamily="34" charset="0"/>
                <a:ea typeface="Calibri" pitchFamily="34" charset="0"/>
                <a:cs typeface="Calibri" pitchFamily="34" charset="0"/>
              </a:rPr>
              <a:t> </a:t>
            </a:r>
          </a:p>
          <a:p>
            <a:pPr marL="0" indent="0" algn="ctr">
              <a:buFont typeface="Arial" panose="020B0604020202020204" pitchFamily="34" charset="0"/>
              <a:buNone/>
              <a:defRPr/>
            </a:pPr>
            <a:endParaRPr lang="en-US" sz="11200" b="1" i="1" dirty="0">
              <a:latin typeface="Calibri" pitchFamily="34" charset="0"/>
              <a:ea typeface="Calibri" pitchFamily="34" charset="0"/>
              <a:cs typeface="Calibri" pitchFamily="34" charset="0"/>
            </a:endParaRP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They work all together, none of this is mandatory, </a:t>
            </a: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none of this is being driven by any kind of state mandate </a:t>
            </a: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 this is just looking at where we waste as a city </a:t>
            </a:r>
          </a:p>
          <a:p>
            <a:pPr marL="0" indent="0" algn="ctr">
              <a:buFont typeface="Arial" panose="020B0604020202020204" pitchFamily="34" charset="0"/>
              <a:buNone/>
              <a:defRPr/>
            </a:pPr>
            <a:r>
              <a:rPr lang="en-US" sz="11200" i="1" dirty="0" smtClean="0">
                <a:latin typeface="Calibri" pitchFamily="34" charset="0"/>
                <a:ea typeface="Calibri" pitchFamily="34" charset="0"/>
                <a:cs typeface="Calibri" pitchFamily="34" charset="0"/>
              </a:rPr>
              <a:t>and where we can be more efficient and take </a:t>
            </a:r>
            <a:r>
              <a:rPr lang="en-US" sz="11200" i="1" dirty="0">
                <a:latin typeface="Calibri" pitchFamily="34" charset="0"/>
                <a:ea typeface="Calibri" pitchFamily="34" charset="0"/>
                <a:cs typeface="Calibri" pitchFamily="34" charset="0"/>
              </a:rPr>
              <a:t>s</a:t>
            </a:r>
            <a:r>
              <a:rPr lang="en-US" sz="11200" i="1" dirty="0" smtClean="0">
                <a:latin typeface="Calibri" pitchFamily="34" charset="0"/>
                <a:ea typeface="Calibri" pitchFamily="34" charset="0"/>
                <a:cs typeface="Calibri" pitchFamily="34" charset="0"/>
              </a:rPr>
              <a:t>teps to do that. </a:t>
            </a:r>
          </a:p>
          <a:p>
            <a:pPr marL="0" indent="0" algn="ctr">
              <a:buFont typeface="Arial" panose="020B0604020202020204" pitchFamily="34" charset="0"/>
              <a:buNone/>
              <a:defRPr/>
            </a:pPr>
            <a:r>
              <a:rPr lang="en-US" sz="11200" b="1" i="1" dirty="0" smtClean="0">
                <a:latin typeface="Calibri" pitchFamily="34" charset="0"/>
                <a:ea typeface="Calibri" pitchFamily="34" charset="0"/>
                <a:cs typeface="Calibri" pitchFamily="34" charset="0"/>
              </a:rPr>
              <a:t>This is a really great program</a:t>
            </a:r>
            <a:r>
              <a:rPr lang="en-US" sz="11200" i="1" dirty="0" smtClean="0">
                <a:latin typeface="Calibri" pitchFamily="34" charset="0"/>
                <a:ea typeface="Calibri" pitchFamily="34" charset="0"/>
                <a:cs typeface="Calibri" pitchFamily="34" charset="0"/>
              </a:rPr>
              <a:t>.”</a:t>
            </a:r>
          </a:p>
          <a:p>
            <a:pPr marL="0" indent="0" algn="ctr">
              <a:buFont typeface="Arial" panose="020B0604020202020204" pitchFamily="34" charset="0"/>
              <a:buNone/>
              <a:defRPr/>
            </a:pPr>
            <a:endParaRPr lang="en-US" sz="9600" dirty="0" smtClean="0">
              <a:latin typeface="Calibri" pitchFamily="34" charset="0"/>
              <a:ea typeface="Calibri" pitchFamily="34" charset="0"/>
              <a:cs typeface="Calibri" pitchFamily="34" charset="0"/>
            </a:endParaRPr>
          </a:p>
          <a:p>
            <a:pPr marL="0" indent="0" algn="ctr">
              <a:buFont typeface="Arial" panose="020B0604020202020204" pitchFamily="34" charset="0"/>
              <a:buNone/>
              <a:defRPr/>
            </a:pPr>
            <a:endParaRPr lang="en-US" sz="9600" dirty="0" smtClean="0">
              <a:latin typeface="Calibri" pitchFamily="34" charset="0"/>
              <a:ea typeface="Calibri" pitchFamily="34" charset="0"/>
              <a:cs typeface="Calibri" pitchFamily="34" charset="0"/>
            </a:endParaRPr>
          </a:p>
          <a:p>
            <a:pPr marL="0" indent="0" algn="ctr">
              <a:buFont typeface="Arial" panose="020B0604020202020204" pitchFamily="34" charset="0"/>
              <a:buNone/>
              <a:defRPr/>
            </a:pPr>
            <a:r>
              <a:rPr lang="en-US" sz="9600" b="1" dirty="0" smtClean="0">
                <a:latin typeface="Calibri" pitchFamily="34" charset="0"/>
                <a:ea typeface="Calibri" pitchFamily="34" charset="0"/>
                <a:cs typeface="Calibri" pitchFamily="34" charset="0"/>
              </a:rPr>
              <a:t>-- City council member Mike Franklin </a:t>
            </a:r>
          </a:p>
          <a:p>
            <a:pPr marL="0" indent="0" algn="ctr">
              <a:buFont typeface="Arial" panose="020B0604020202020204" pitchFamily="34" charset="0"/>
              <a:buNone/>
              <a:defRPr/>
            </a:pPr>
            <a:endParaRPr lang="en-US" sz="9600" b="1" dirty="0">
              <a:latin typeface="Calibri" pitchFamily="34" charset="0"/>
              <a:ea typeface="Calibri" pitchFamily="34" charset="0"/>
              <a:cs typeface="Calibri" pitchFamily="34" charset="0"/>
            </a:endParaRPr>
          </a:p>
          <a:p>
            <a:pPr marL="0" indent="0" algn="ctr">
              <a:buFont typeface="Arial" panose="020B0604020202020204" pitchFamily="34" charset="0"/>
              <a:buNone/>
              <a:defRPr/>
            </a:pPr>
            <a:endParaRPr lang="en-US" sz="9600" b="1" dirty="0" smtClean="0">
              <a:latin typeface="Calibri" pitchFamily="34" charset="0"/>
              <a:ea typeface="Calibri" pitchFamily="34" charset="0"/>
              <a:cs typeface="Calibri" pitchFamily="34" charset="0"/>
            </a:endParaRPr>
          </a:p>
          <a:p>
            <a:pPr marL="0" indent="0" algn="ctr">
              <a:buFont typeface="Arial" panose="020B0604020202020204" pitchFamily="34" charset="0"/>
              <a:buNone/>
              <a:defRPr/>
            </a:pPr>
            <a:endParaRPr lang="en-US" sz="9600" b="1" dirty="0" smtClean="0">
              <a:latin typeface="Calibri" pitchFamily="34" charset="0"/>
              <a:ea typeface="Calibri" pitchFamily="34" charset="0"/>
              <a:cs typeface="Calibri" pitchFamily="34" charset="0"/>
            </a:endParaRPr>
          </a:p>
          <a:p>
            <a:pPr marL="0" indent="0" algn="ctr">
              <a:buFont typeface="Arial" panose="020B0604020202020204" pitchFamily="34" charset="0"/>
              <a:buNone/>
              <a:defRPr/>
            </a:pPr>
            <a:r>
              <a:rPr lang="en-US" sz="4200" b="1" dirty="0" smtClean="0">
                <a:solidFill>
                  <a:schemeClr val="bg1"/>
                </a:solidFill>
                <a:latin typeface="Calibri" pitchFamily="34" charset="0"/>
                <a:ea typeface="Calibri" pitchFamily="34" charset="0"/>
                <a:cs typeface="Calibri" pitchFamily="34" charset="0"/>
              </a:rPr>
              <a:t/>
            </a:r>
            <a:br>
              <a:rPr lang="en-US" sz="4200" b="1" dirty="0" smtClean="0">
                <a:solidFill>
                  <a:schemeClr val="bg1"/>
                </a:solidFill>
                <a:latin typeface="Calibri" pitchFamily="34" charset="0"/>
                <a:ea typeface="Calibri" pitchFamily="34" charset="0"/>
                <a:cs typeface="Calibri" pitchFamily="34" charset="0"/>
              </a:rPr>
            </a:br>
            <a:endParaRPr lang="en-US" sz="4200" b="1" dirty="0" smtClean="0">
              <a:solidFill>
                <a:schemeClr val="bg1"/>
              </a:solidFill>
              <a:latin typeface="Calibri" pitchFamily="34" charset="0"/>
              <a:ea typeface="Calibri" pitchFamily="34" charset="0"/>
              <a:cs typeface="Calibri" pitchFamily="34" charset="0"/>
            </a:endParaRPr>
          </a:p>
        </p:txBody>
      </p:sp>
      <p:sp>
        <p:nvSpPr>
          <p:cNvPr id="2" name="AutoShape 2" descr="Image result for city of jordan m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C:\Users\pmuessig\AppData\Local\Microsoft\Windows\INetCache\Content.MSO\8AB9F30E.tmp"/>
          <p:cNvPicPr/>
          <p:nvPr/>
        </p:nvPicPr>
        <p:blipFill>
          <a:blip r:embed="rId4">
            <a:extLst>
              <a:ext uri="{28A0092B-C50C-407E-A947-70E740481C1C}">
                <a14:useLocalDpi xmlns:a14="http://schemas.microsoft.com/office/drawing/2010/main" val="0"/>
              </a:ext>
            </a:extLst>
          </a:blip>
          <a:srcRect/>
          <a:stretch>
            <a:fillRect/>
          </a:stretch>
        </p:blipFill>
        <p:spPr bwMode="auto">
          <a:xfrm>
            <a:off x="143852" y="5237480"/>
            <a:ext cx="1151548" cy="1468120"/>
          </a:xfrm>
          <a:prstGeom prst="rect">
            <a:avLst/>
          </a:prstGeom>
          <a:noFill/>
          <a:ln>
            <a:noFill/>
          </a:ln>
        </p:spPr>
      </p:pic>
    </p:spTree>
    <p:extLst>
      <p:ext uri="{BB962C8B-B14F-4D97-AF65-F5344CB8AC3E}">
        <p14:creationId xmlns:p14="http://schemas.microsoft.com/office/powerpoint/2010/main" val="13700867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masthead"/>
          <p:cNvPicPr>
            <a:picLocks noChangeAspect="1" noChangeArrowheads="1"/>
          </p:cNvPicPr>
          <p:nvPr/>
        </p:nvPicPr>
        <p:blipFill>
          <a:blip r:embed="rId3" cstate="screen"/>
          <a:srcRect/>
          <a:stretch>
            <a:fillRect/>
          </a:stretch>
        </p:blipFill>
        <p:spPr bwMode="auto">
          <a:xfrm>
            <a:off x="0" y="0"/>
            <a:ext cx="9144000" cy="6892925"/>
          </a:xfrm>
          <a:prstGeom prst="rect">
            <a:avLst/>
          </a:prstGeom>
          <a:noFill/>
          <a:ln w="9525">
            <a:noFill/>
            <a:miter lim="800000"/>
            <a:headEnd/>
            <a:tailEnd/>
          </a:ln>
        </p:spPr>
      </p:pic>
      <p:sp>
        <p:nvSpPr>
          <p:cNvPr id="12" name="Rectangle 3"/>
          <p:cNvSpPr>
            <a:spLocks noChangeArrowheads="1"/>
          </p:cNvSpPr>
          <p:nvPr/>
        </p:nvSpPr>
        <p:spPr bwMode="auto">
          <a:xfrm>
            <a:off x="0" y="0"/>
            <a:ext cx="9144000" cy="1219200"/>
          </a:xfrm>
          <a:prstGeom prst="rect">
            <a:avLst/>
          </a:prstGeom>
          <a:solidFill>
            <a:srgbClr val="5BB446"/>
          </a:solidFill>
          <a:ln w="9525">
            <a:noFill/>
            <a:miter lim="800000"/>
            <a:headEnd/>
            <a:tailEnd/>
          </a:ln>
        </p:spPr>
        <p:txBody>
          <a:bodyPr wrap="none" anchor="ctr"/>
          <a:lstStyle/>
          <a:p>
            <a:endParaRPr lang="en-US"/>
          </a:p>
        </p:txBody>
      </p:sp>
      <p:sp>
        <p:nvSpPr>
          <p:cNvPr id="20485" name="Rectangle 8"/>
          <p:cNvSpPr>
            <a:spLocks noGrp="1" noChangeArrowheads="1"/>
          </p:cNvSpPr>
          <p:nvPr>
            <p:ph type="title"/>
          </p:nvPr>
        </p:nvSpPr>
        <p:spPr>
          <a:xfrm>
            <a:off x="1447800" y="-152400"/>
            <a:ext cx="7467600" cy="1371600"/>
          </a:xfrm>
          <a:effectLst>
            <a:outerShdw dist="17961" dir="2700000" algn="ctr" rotWithShape="0">
              <a:schemeClr val="bg2">
                <a:alpha val="50000"/>
              </a:schemeClr>
            </a:outerShdw>
          </a:effectLst>
        </p:spPr>
        <p:txBody>
          <a:bodyPr>
            <a:normAutofit/>
          </a:bodyPr>
          <a:lstStyle/>
          <a:p>
            <a:pPr eaLnBrk="1" hangingPunct="1"/>
            <a:r>
              <a:rPr lang="en-US" sz="4000" b="1" dirty="0" smtClean="0">
                <a:solidFill>
                  <a:schemeClr val="bg1"/>
                </a:solidFill>
                <a:latin typeface="Calibri" pitchFamily="34" charset="0"/>
                <a:ea typeface="Calibri" pitchFamily="34" charset="0"/>
                <a:cs typeface="Calibri" pitchFamily="34" charset="0"/>
              </a:rPr>
              <a:t>Program Elements</a:t>
            </a:r>
          </a:p>
        </p:txBody>
      </p:sp>
      <p:sp>
        <p:nvSpPr>
          <p:cNvPr id="20486" name="AutoShape 24"/>
          <p:cNvSpPr>
            <a:spLocks noChangeArrowheads="1"/>
          </p:cNvSpPr>
          <p:nvPr/>
        </p:nvSpPr>
        <p:spPr bwMode="auto">
          <a:xfrm>
            <a:off x="1371600" y="1270000"/>
            <a:ext cx="6248400" cy="5130799"/>
          </a:xfrm>
          <a:prstGeom prst="roundRect">
            <a:avLst>
              <a:gd name="adj" fmla="val 5556"/>
            </a:avLst>
          </a:prstGeom>
          <a:gradFill rotWithShape="1">
            <a:gsLst>
              <a:gs pos="0">
                <a:schemeClr val="bg1"/>
              </a:gs>
              <a:gs pos="100000">
                <a:srgbClr val="DFE9F1"/>
              </a:gs>
            </a:gsLst>
            <a:lin ang="5400000" scaled="1"/>
          </a:gradFill>
          <a:ln w="9525" algn="ctr">
            <a:noFill/>
            <a:round/>
            <a:headEnd/>
            <a:tailEnd/>
          </a:ln>
        </p:spPr>
        <p:txBody>
          <a:bodyPr wrap="none" anchor="ctr"/>
          <a:lstStyle/>
          <a:p>
            <a:endParaRPr lang="en-US"/>
          </a:p>
        </p:txBody>
      </p:sp>
      <p:sp>
        <p:nvSpPr>
          <p:cNvPr id="20487" name="Rectangle 9"/>
          <p:cNvSpPr>
            <a:spLocks noGrp="1" noChangeArrowheads="1"/>
          </p:cNvSpPr>
          <p:nvPr>
            <p:ph type="body" idx="1"/>
          </p:nvPr>
        </p:nvSpPr>
        <p:spPr>
          <a:xfrm>
            <a:off x="1371600" y="1117600"/>
            <a:ext cx="6172200" cy="5435600"/>
          </a:xfrm>
          <a:noFill/>
        </p:spPr>
        <p:txBody>
          <a:bodyPr>
            <a:normAutofit/>
          </a:bodyPr>
          <a:lstStyle/>
          <a:p>
            <a:pPr>
              <a:spcBef>
                <a:spcPts val="600"/>
              </a:spcBef>
            </a:pPr>
            <a:r>
              <a:rPr lang="en-US" sz="2800" b="1" dirty="0" smtClean="0">
                <a:latin typeface="Calibri" pitchFamily="34" charset="0"/>
              </a:rPr>
              <a:t>Best practices: </a:t>
            </a:r>
            <a:r>
              <a:rPr lang="en-US" sz="2800" dirty="0" smtClean="0">
                <a:latin typeface="Calibri" pitchFamily="34" charset="0"/>
              </a:rPr>
              <a:t>29</a:t>
            </a:r>
          </a:p>
          <a:p>
            <a:pPr>
              <a:spcBef>
                <a:spcPts val="600"/>
              </a:spcBef>
            </a:pPr>
            <a:r>
              <a:rPr lang="en-US" sz="2800" b="1" dirty="0" smtClean="0">
                <a:latin typeface="Calibri" pitchFamily="34" charset="0"/>
              </a:rPr>
              <a:t>BP actions: </a:t>
            </a:r>
            <a:r>
              <a:rPr lang="en-US" sz="2800" dirty="0" smtClean="0">
                <a:latin typeface="Calibri" pitchFamily="34" charset="0"/>
              </a:rPr>
              <a:t>175</a:t>
            </a:r>
          </a:p>
          <a:p>
            <a:pPr>
              <a:spcBef>
                <a:spcPts val="600"/>
              </a:spcBef>
            </a:pPr>
            <a:r>
              <a:rPr lang="en-US" sz="2800" b="1" dirty="0" smtClean="0">
                <a:latin typeface="Calibri" pitchFamily="34" charset="0"/>
              </a:rPr>
              <a:t>Action rating</a:t>
            </a:r>
            <a:r>
              <a:rPr lang="en-US" sz="2800" dirty="0" smtClean="0">
                <a:latin typeface="Calibri" pitchFamily="34" charset="0"/>
              </a:rPr>
              <a:t>: at 1,2,3 Stars </a:t>
            </a:r>
            <a:r>
              <a:rPr lang="en-US" sz="1600" dirty="0" smtClean="0">
                <a:latin typeface="Calibri" pitchFamily="34" charset="0"/>
              </a:rPr>
              <a:t>[good, better, best]</a:t>
            </a:r>
          </a:p>
          <a:p>
            <a:pPr>
              <a:spcBef>
                <a:spcPts val="600"/>
              </a:spcBef>
            </a:pPr>
            <a:endParaRPr lang="en-US" sz="800" b="1" dirty="0" smtClean="0">
              <a:latin typeface="Calibri" pitchFamily="34" charset="0"/>
            </a:endParaRPr>
          </a:p>
          <a:p>
            <a:pPr>
              <a:spcBef>
                <a:spcPts val="600"/>
              </a:spcBef>
            </a:pPr>
            <a:r>
              <a:rPr lang="en-US" sz="2800" b="1" dirty="0" smtClean="0">
                <a:latin typeface="Calibri" pitchFamily="34" charset="0"/>
              </a:rPr>
              <a:t>Recognition levels</a:t>
            </a:r>
            <a:r>
              <a:rPr lang="en-US" sz="2800" dirty="0" smtClean="0">
                <a:latin typeface="Calibri" pitchFamily="34" charset="0"/>
              </a:rPr>
              <a:t>: </a:t>
            </a:r>
          </a:p>
          <a:p>
            <a:pPr lvl="1">
              <a:spcBef>
                <a:spcPts val="600"/>
              </a:spcBef>
            </a:pPr>
            <a:r>
              <a:rPr lang="en-US" sz="2400" u="sng" dirty="0" smtClean="0">
                <a:solidFill>
                  <a:srgbClr val="C00000"/>
                </a:solidFill>
                <a:latin typeface="Calibri" pitchFamily="34" charset="0"/>
              </a:rPr>
              <a:t>Step 1</a:t>
            </a:r>
            <a:r>
              <a:rPr lang="en-US" sz="2400" dirty="0" smtClean="0">
                <a:latin typeface="Calibri" pitchFamily="34" charset="0"/>
              </a:rPr>
              <a:t>: join</a:t>
            </a:r>
          </a:p>
          <a:p>
            <a:pPr lvl="1">
              <a:spcBef>
                <a:spcPts val="600"/>
              </a:spcBef>
            </a:pPr>
            <a:r>
              <a:rPr lang="en-US" sz="2400" u="sng" dirty="0" smtClean="0">
                <a:solidFill>
                  <a:srgbClr val="C00000"/>
                </a:solidFill>
                <a:latin typeface="Calibri" pitchFamily="34" charset="0"/>
              </a:rPr>
              <a:t>Step 2</a:t>
            </a:r>
            <a:r>
              <a:rPr lang="en-US" sz="2400" dirty="0" smtClean="0">
                <a:latin typeface="Calibri" pitchFamily="34" charset="0"/>
              </a:rPr>
              <a:t>: complete any 8 BPs [8 for A cities]</a:t>
            </a:r>
          </a:p>
          <a:p>
            <a:pPr lvl="1">
              <a:spcBef>
                <a:spcPts val="600"/>
              </a:spcBef>
            </a:pPr>
            <a:r>
              <a:rPr lang="en-US" sz="2400" u="sng" dirty="0" smtClean="0">
                <a:solidFill>
                  <a:srgbClr val="C00000"/>
                </a:solidFill>
                <a:latin typeface="Calibri" pitchFamily="34" charset="0"/>
              </a:rPr>
              <a:t>Step 3</a:t>
            </a:r>
            <a:r>
              <a:rPr lang="en-US" sz="2400" dirty="0" smtClean="0">
                <a:latin typeface="Calibri" pitchFamily="34" charset="0"/>
              </a:rPr>
              <a:t>: complete 16 BPs with a few high priority ones</a:t>
            </a:r>
          </a:p>
          <a:p>
            <a:pPr lvl="1">
              <a:spcBef>
                <a:spcPts val="600"/>
              </a:spcBef>
            </a:pPr>
            <a:r>
              <a:rPr lang="en-US" sz="2400" u="sng" dirty="0" smtClean="0">
                <a:solidFill>
                  <a:srgbClr val="C00000"/>
                </a:solidFill>
                <a:latin typeface="Calibri" pitchFamily="34" charset="0"/>
              </a:rPr>
              <a:t>Step 4 </a:t>
            </a:r>
            <a:r>
              <a:rPr lang="en-US" sz="2400" dirty="0" smtClean="0">
                <a:latin typeface="Calibri" pitchFamily="34" charset="0"/>
              </a:rPr>
              <a:t>: report city performance metrics</a:t>
            </a:r>
          </a:p>
          <a:p>
            <a:pPr lvl="1">
              <a:spcBef>
                <a:spcPts val="600"/>
              </a:spcBef>
            </a:pPr>
            <a:r>
              <a:rPr lang="en-US" sz="2400" u="sng" dirty="0" smtClean="0">
                <a:solidFill>
                  <a:srgbClr val="C00000"/>
                </a:solidFill>
                <a:latin typeface="Calibri" pitchFamily="34" charset="0"/>
              </a:rPr>
              <a:t>Step 5</a:t>
            </a:r>
            <a:r>
              <a:rPr lang="en-US" sz="2400" dirty="0" smtClean="0">
                <a:latin typeface="Calibri" pitchFamily="34" charset="0"/>
              </a:rPr>
              <a:t>: show metric improvement</a:t>
            </a:r>
            <a:endParaRPr lang="en-US" sz="2400" dirty="0">
              <a:latin typeface="Calibri" pitchFamily="34" charset="0"/>
            </a:endParaRPr>
          </a:p>
          <a:p>
            <a:pPr>
              <a:spcBef>
                <a:spcPts val="600"/>
              </a:spcBef>
            </a:pPr>
            <a:endParaRPr lang="en-US" sz="2400" b="1" dirty="0" smtClean="0">
              <a:latin typeface="Calibri" pitchFamily="34" charset="0"/>
            </a:endParaRPr>
          </a:p>
        </p:txBody>
      </p:sp>
      <p:sp>
        <p:nvSpPr>
          <p:cNvPr id="10" name="Rectangle 35"/>
          <p:cNvSpPr>
            <a:spLocks noChangeArrowheads="1"/>
          </p:cNvSpPr>
          <p:nvPr/>
        </p:nvSpPr>
        <p:spPr bwMode="auto">
          <a:xfrm>
            <a:off x="1371601" y="6096000"/>
            <a:ext cx="6248400" cy="381000"/>
          </a:xfrm>
          <a:prstGeom prst="rect">
            <a:avLst/>
          </a:prstGeom>
          <a:solidFill>
            <a:srgbClr val="76A240"/>
          </a:solidFill>
          <a:ln w="9525" algn="ctr">
            <a:noFill/>
            <a:miter lim="800000"/>
            <a:headEnd/>
            <a:tailEnd/>
          </a:ln>
        </p:spPr>
        <p:txBody>
          <a:bodyPr wrap="none" anchor="ctr"/>
          <a:lstStyle/>
          <a:p>
            <a:pPr>
              <a:spcBef>
                <a:spcPts val="600"/>
              </a:spcBef>
            </a:pPr>
            <a:r>
              <a:rPr lang="en-US" b="1" dirty="0">
                <a:latin typeface="Calibri" pitchFamily="34" charset="0"/>
              </a:rPr>
              <a:t>City categories </a:t>
            </a:r>
            <a:r>
              <a:rPr lang="en-US" dirty="0">
                <a:latin typeface="Calibri" pitchFamily="34" charset="0"/>
              </a:rPr>
              <a:t>[capacities]: A, B, C</a:t>
            </a:r>
          </a:p>
        </p:txBody>
      </p:sp>
      <p:sp>
        <p:nvSpPr>
          <p:cNvPr id="11" name="Text Box 36"/>
          <p:cNvSpPr txBox="1">
            <a:spLocks noChangeArrowheads="1"/>
          </p:cNvSpPr>
          <p:nvPr/>
        </p:nvSpPr>
        <p:spPr bwMode="auto">
          <a:xfrm>
            <a:off x="6553200" y="6553200"/>
            <a:ext cx="2590800" cy="323850"/>
          </a:xfrm>
          <a:prstGeom prst="rect">
            <a:avLst/>
          </a:prstGeom>
          <a:noFill/>
          <a:ln w="9525" algn="ctr">
            <a:noFill/>
            <a:miter lim="800000"/>
            <a:headEnd/>
            <a:tailEnd/>
          </a:ln>
        </p:spPr>
        <p:txBody>
          <a:bodyPr>
            <a:spAutoFit/>
          </a:bodyPr>
          <a:lstStyle/>
          <a:p>
            <a:pPr>
              <a:spcBef>
                <a:spcPct val="50000"/>
              </a:spcBef>
            </a:pPr>
            <a:r>
              <a:rPr lang="en-US" sz="1500" b="1">
                <a:solidFill>
                  <a:schemeClr val="bg1"/>
                </a:solidFill>
                <a:latin typeface="Calibri" pitchFamily="34" charset="0"/>
                <a:ea typeface="Calibri" pitchFamily="34" charset="0"/>
                <a:cs typeface="Calibri" pitchFamily="34" charset="0"/>
              </a:rPr>
              <a:t>www.MnGreenStep.org </a:t>
            </a:r>
          </a:p>
        </p:txBody>
      </p:sp>
      <p:pic>
        <p:nvPicPr>
          <p:cNvPr id="14" name="Picture 3" descr="G:\AGRO\MISA\regpart\certs\Programs - GreenStep Cities\GreenStep Cities\GreenStep Graphics\Logo\GreenStep logo\GS-logo-ppt2.png"/>
          <p:cNvPicPr>
            <a:picLocks noChangeAspect="1" noChangeArrowheads="1"/>
          </p:cNvPicPr>
          <p:nvPr/>
        </p:nvPicPr>
        <p:blipFill>
          <a:blip r:embed="rId4" cstate="screen"/>
          <a:srcRect/>
          <a:stretch>
            <a:fillRect/>
          </a:stretch>
        </p:blipFill>
        <p:spPr bwMode="auto">
          <a:xfrm>
            <a:off x="139700" y="127000"/>
            <a:ext cx="711200" cy="990600"/>
          </a:xfrm>
          <a:prstGeom prst="rect">
            <a:avLst/>
          </a:prstGeom>
          <a:noFill/>
        </p:spPr>
      </p:pic>
    </p:spTree>
    <p:extLst>
      <p:ext uri="{BB962C8B-B14F-4D97-AF65-F5344CB8AC3E}">
        <p14:creationId xmlns:p14="http://schemas.microsoft.com/office/powerpoint/2010/main" val="6965858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Grp="1" noChangeArrowheads="1"/>
          </p:cNvSpPr>
          <p:nvPr>
            <p:ph type="title"/>
          </p:nvPr>
        </p:nvSpPr>
        <p:spPr>
          <a:xfrm>
            <a:off x="80361" y="510964"/>
            <a:ext cx="7299657" cy="701040"/>
          </a:xfrm>
          <a:effectLst>
            <a:outerShdw dist="17961" dir="2700000" algn="ctr" rotWithShape="0">
              <a:schemeClr val="bg2">
                <a:alpha val="50000"/>
              </a:schemeClr>
            </a:outerShdw>
          </a:effectLst>
        </p:spPr>
        <p:txBody>
          <a:bodyPr>
            <a:normAutofit fontScale="90000"/>
          </a:bodyPr>
          <a:lstStyle/>
          <a:p>
            <a:pPr algn="l" eaLnBrk="1" hangingPunct="1"/>
            <a:r>
              <a:rPr lang="en-US" sz="4200" dirty="0">
                <a:solidFill>
                  <a:schemeClr val="tx1"/>
                </a:solidFill>
                <a:latin typeface="Helvetica" panose="020B0604020202020204" pitchFamily="34" charset="0"/>
                <a:ea typeface="Calibri" pitchFamily="34" charset="0"/>
                <a:cs typeface="Helvetica" panose="020B0604020202020204" pitchFamily="34" charset="0"/>
              </a:rPr>
              <a:t>Best </a:t>
            </a:r>
            <a:r>
              <a:rPr lang="en-US" sz="4200" dirty="0" smtClean="0">
                <a:solidFill>
                  <a:schemeClr val="tx1"/>
                </a:solidFill>
                <a:latin typeface="Helvetica" panose="020B0604020202020204" pitchFamily="34" charset="0"/>
                <a:ea typeface="Calibri" pitchFamily="34" charset="0"/>
                <a:cs typeface="Helvetica" panose="020B0604020202020204" pitchFamily="34" charset="0"/>
              </a:rPr>
              <a:t>Practices</a:t>
            </a:r>
            <a:endParaRPr lang="en-US" sz="4200" dirty="0">
              <a:solidFill>
                <a:schemeClr val="tx1"/>
              </a:solidFill>
              <a:latin typeface="Helvetica" panose="020B0604020202020204" pitchFamily="34" charset="0"/>
              <a:ea typeface="Calibri" pitchFamily="34" charset="0"/>
              <a:cs typeface="Helvetica" panose="020B0604020202020204" pitchFamily="34" charset="0"/>
            </a:endParaRPr>
          </a:p>
        </p:txBody>
      </p:sp>
      <p:grpSp>
        <p:nvGrpSpPr>
          <p:cNvPr id="22" name="Group 21"/>
          <p:cNvGrpSpPr/>
          <p:nvPr/>
        </p:nvGrpSpPr>
        <p:grpSpPr>
          <a:xfrm>
            <a:off x="120096" y="1581574"/>
            <a:ext cx="8566703" cy="5014825"/>
            <a:chOff x="120095" y="2536614"/>
            <a:chExt cx="5550262" cy="4704192"/>
          </a:xfrm>
        </p:grpSpPr>
        <p:sp>
          <p:nvSpPr>
            <p:cNvPr id="23" name="TextBox 22"/>
            <p:cNvSpPr txBox="1"/>
            <p:nvPr/>
          </p:nvSpPr>
          <p:spPr>
            <a:xfrm>
              <a:off x="3765128" y="3901507"/>
              <a:ext cx="1905229" cy="2035420"/>
            </a:xfrm>
            <a:prstGeom prst="rect">
              <a:avLst/>
            </a:prstGeom>
            <a:solidFill>
              <a:srgbClr val="7030A0"/>
            </a:solidFill>
            <a:ln>
              <a:noFill/>
            </a:ln>
          </p:spPr>
          <p:txBody>
            <a:bodyPr wrap="square" rtlCol="0">
              <a:spAutoFit/>
            </a:bodyPr>
            <a:lstStyle/>
            <a:p>
              <a:pPr marL="91440" indent="-91440">
                <a:spcAft>
                  <a:spcPts val="6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Living </a:t>
              </a:r>
              <a:r>
                <a:rPr lang="en-US" sz="2400" dirty="0">
                  <a:solidFill>
                    <a:schemeClr val="bg1"/>
                  </a:solidFill>
                  <a:latin typeface="Helvetica" panose="020B0604020202020204" pitchFamily="34" charset="0"/>
                  <a:cs typeface="Helvetica" panose="020B0604020202020204" pitchFamily="34" charset="0"/>
                </a:rPr>
                <a:t>Streets</a:t>
              </a:r>
            </a:p>
            <a:p>
              <a:pPr marL="91440" indent="-91440">
                <a:spcAft>
                  <a:spcPts val="6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Mobility </a:t>
              </a:r>
              <a:r>
                <a:rPr lang="en-US" sz="2400" dirty="0">
                  <a:solidFill>
                    <a:schemeClr val="bg1"/>
                  </a:solidFill>
                  <a:latin typeface="Helvetica" panose="020B0604020202020204" pitchFamily="34" charset="0"/>
                  <a:cs typeface="Helvetica" panose="020B0604020202020204" pitchFamily="34" charset="0"/>
                </a:rPr>
                <a:t>Options</a:t>
              </a:r>
            </a:p>
            <a:p>
              <a:pPr marL="91440" indent="-91440">
                <a:spcAft>
                  <a:spcPts val="6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City </a:t>
              </a:r>
              <a:r>
                <a:rPr lang="en-US" sz="2400" dirty="0">
                  <a:solidFill>
                    <a:schemeClr val="bg1"/>
                  </a:solidFill>
                  <a:latin typeface="Helvetica" panose="020B0604020202020204" pitchFamily="34" charset="0"/>
                  <a:cs typeface="Helvetica" panose="020B0604020202020204" pitchFamily="34" charset="0"/>
                </a:rPr>
                <a:t>Fleets</a:t>
              </a:r>
            </a:p>
            <a:p>
              <a:pPr marL="91440" indent="-91440">
                <a:spcAft>
                  <a:spcPts val="6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Demand-Side </a:t>
              </a:r>
              <a:r>
                <a:rPr lang="en-US" sz="2400" dirty="0">
                  <a:solidFill>
                    <a:schemeClr val="bg1"/>
                  </a:solidFill>
                  <a:latin typeface="Helvetica" panose="020B0604020202020204" pitchFamily="34" charset="0"/>
                  <a:cs typeface="Helvetica" panose="020B0604020202020204" pitchFamily="34" charset="0"/>
                </a:rPr>
                <a:t>Travel Planning</a:t>
              </a:r>
            </a:p>
          </p:txBody>
        </p:sp>
        <p:pic>
          <p:nvPicPr>
            <p:cNvPr id="2" name="Picture 1"/>
            <p:cNvPicPr>
              <a:picLocks noChangeAspect="1"/>
            </p:cNvPicPr>
            <p:nvPr/>
          </p:nvPicPr>
          <p:blipFill>
            <a:blip r:embed="rId3"/>
            <a:stretch>
              <a:fillRect/>
            </a:stretch>
          </p:blipFill>
          <p:spPr>
            <a:xfrm>
              <a:off x="120095" y="2536615"/>
              <a:ext cx="1638300" cy="1160694"/>
            </a:xfrm>
            <a:prstGeom prst="rect">
              <a:avLst/>
            </a:prstGeom>
          </p:spPr>
        </p:pic>
        <p:sp>
          <p:nvSpPr>
            <p:cNvPr id="14" name="TextBox 13"/>
            <p:cNvSpPr txBox="1"/>
            <p:nvPr/>
          </p:nvSpPr>
          <p:spPr>
            <a:xfrm>
              <a:off x="153050" y="3901507"/>
              <a:ext cx="1909995" cy="2309696"/>
            </a:xfrm>
            <a:prstGeom prst="rect">
              <a:avLst/>
            </a:prstGeom>
            <a:solidFill>
              <a:srgbClr val="FFC000"/>
            </a:solidFill>
            <a:ln>
              <a:noFill/>
            </a:ln>
          </p:spPr>
          <p:txBody>
            <a:bodyPr wrap="square" rtlCol="0">
              <a:spAutoFit/>
            </a:bodyPr>
            <a:lstStyle/>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Public </a:t>
              </a:r>
              <a:r>
                <a:rPr lang="en-US" sz="2400" dirty="0">
                  <a:solidFill>
                    <a:schemeClr val="bg1"/>
                  </a:solidFill>
                  <a:latin typeface="Helvetica" panose="020B0604020202020204" pitchFamily="34" charset="0"/>
                  <a:cs typeface="Helvetica" panose="020B0604020202020204" pitchFamily="34" charset="0"/>
                </a:rPr>
                <a:t>Buildings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Private </a:t>
              </a:r>
              <a:r>
                <a:rPr lang="en-US" sz="2400" dirty="0">
                  <a:solidFill>
                    <a:schemeClr val="bg1"/>
                  </a:solidFill>
                  <a:latin typeface="Helvetica" panose="020B0604020202020204" pitchFamily="34" charset="0"/>
                  <a:cs typeface="Helvetica" panose="020B0604020202020204" pitchFamily="34" charset="0"/>
                </a:rPr>
                <a:t>Buildings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New Buildings</a:t>
              </a:r>
              <a:endParaRPr lang="en-US" sz="2400" dirty="0">
                <a:solidFill>
                  <a:schemeClr val="bg1"/>
                </a:solidFill>
                <a:latin typeface="Helvetica" panose="020B0604020202020204" pitchFamily="34" charset="0"/>
                <a:cs typeface="Helvetica" panose="020B0604020202020204" pitchFamily="34" charset="0"/>
              </a:endParaRP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Lighting &amp; Signals</a:t>
              </a:r>
              <a:endParaRPr lang="en-US" sz="2400" dirty="0">
                <a:solidFill>
                  <a:schemeClr val="bg1"/>
                </a:solidFill>
                <a:latin typeface="Helvetica" panose="020B0604020202020204" pitchFamily="34" charset="0"/>
                <a:cs typeface="Helvetica" panose="020B0604020202020204" pitchFamily="34" charset="0"/>
              </a:endParaRP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Building   Redevelopment</a:t>
              </a:r>
              <a:endParaRPr lang="en-US" sz="2400" dirty="0">
                <a:solidFill>
                  <a:schemeClr val="bg1"/>
                </a:solidFill>
                <a:latin typeface="Helvetica" panose="020B0604020202020204" pitchFamily="34" charset="0"/>
                <a:cs typeface="Helvetica" panose="020B0604020202020204" pitchFamily="34" charset="0"/>
              </a:endParaRPr>
            </a:p>
          </p:txBody>
        </p:sp>
        <p:sp>
          <p:nvSpPr>
            <p:cNvPr id="15" name="Rectangle 14"/>
            <p:cNvSpPr/>
            <p:nvPr/>
          </p:nvSpPr>
          <p:spPr bwMode="auto">
            <a:xfrm>
              <a:off x="1829230" y="2536615"/>
              <a:ext cx="1638301" cy="1133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55C8B"/>
                </a:solidFill>
                <a:effectLst/>
                <a:latin typeface="Gill Sans MT Condensed" pitchFamily="34" charset="0"/>
              </a:endParaRPr>
            </a:p>
          </p:txBody>
        </p:sp>
        <p:pic>
          <p:nvPicPr>
            <p:cNvPr id="5" name="Picture 4"/>
            <p:cNvPicPr>
              <a:picLocks noChangeAspect="1"/>
            </p:cNvPicPr>
            <p:nvPr/>
          </p:nvPicPr>
          <p:blipFill>
            <a:blip r:embed="rId4"/>
            <a:stretch>
              <a:fillRect/>
            </a:stretch>
          </p:blipFill>
          <p:spPr>
            <a:xfrm>
              <a:off x="2094936" y="2536615"/>
              <a:ext cx="1249128" cy="1160694"/>
            </a:xfrm>
            <a:prstGeom prst="rect">
              <a:avLst/>
            </a:prstGeom>
          </p:spPr>
        </p:pic>
        <p:sp>
          <p:nvSpPr>
            <p:cNvPr id="18" name="TextBox 17"/>
            <p:cNvSpPr txBox="1"/>
            <p:nvPr/>
          </p:nvSpPr>
          <p:spPr>
            <a:xfrm>
              <a:off x="2094936" y="3891748"/>
              <a:ext cx="1638301" cy="3349058"/>
            </a:xfrm>
            <a:prstGeom prst="rect">
              <a:avLst/>
            </a:prstGeom>
            <a:solidFill>
              <a:srgbClr val="0070C0"/>
            </a:solidFill>
            <a:ln>
              <a:noFill/>
            </a:ln>
          </p:spPr>
          <p:txBody>
            <a:bodyPr wrap="square" rtlCol="0">
              <a:spAutoFit/>
            </a:bodyPr>
            <a:lstStyle/>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Comp </a:t>
              </a:r>
              <a:r>
                <a:rPr lang="en-US" sz="2400" dirty="0">
                  <a:solidFill>
                    <a:schemeClr val="bg1"/>
                  </a:solidFill>
                  <a:latin typeface="Helvetica" panose="020B0604020202020204" pitchFamily="34" charset="0"/>
                  <a:cs typeface="Helvetica" panose="020B0604020202020204" pitchFamily="34" charset="0"/>
                </a:rPr>
                <a:t>Plans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City </a:t>
              </a:r>
              <a:r>
                <a:rPr lang="en-US" sz="2400" dirty="0">
                  <a:solidFill>
                    <a:schemeClr val="bg1"/>
                  </a:solidFill>
                  <a:latin typeface="Helvetica" panose="020B0604020202020204" pitchFamily="34" charset="0"/>
                  <a:cs typeface="Helvetica" panose="020B0604020202020204" pitchFamily="34" charset="0"/>
                </a:rPr>
                <a:t>Growth</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Mixed </a:t>
              </a:r>
              <a:r>
                <a:rPr lang="en-US" sz="2400" dirty="0">
                  <a:solidFill>
                    <a:schemeClr val="bg1"/>
                  </a:solidFill>
                  <a:latin typeface="Helvetica" panose="020B0604020202020204" pitchFamily="34" charset="0"/>
                  <a:cs typeface="Helvetica" panose="020B0604020202020204" pitchFamily="34" charset="0"/>
                </a:rPr>
                <a:t>U</a:t>
              </a:r>
              <a:r>
                <a:rPr lang="en-US" sz="2400" dirty="0" smtClean="0">
                  <a:solidFill>
                    <a:schemeClr val="bg1"/>
                  </a:solidFill>
                  <a:latin typeface="Helvetica" panose="020B0604020202020204" pitchFamily="34" charset="0"/>
                  <a:cs typeface="Helvetica" panose="020B0604020202020204" pitchFamily="34" charset="0"/>
                </a:rPr>
                <a:t>ses</a:t>
              </a:r>
              <a:endParaRPr lang="en-US" sz="2400" dirty="0">
                <a:solidFill>
                  <a:schemeClr val="bg1"/>
                </a:solidFill>
                <a:latin typeface="Helvetica" panose="020B0604020202020204" pitchFamily="34" charset="0"/>
                <a:cs typeface="Helvetica" panose="020B0604020202020204" pitchFamily="34" charset="0"/>
              </a:endParaRP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Auto-oriented </a:t>
              </a:r>
              <a:r>
                <a:rPr lang="en-US" sz="2400" dirty="0">
                  <a:solidFill>
                    <a:schemeClr val="bg1"/>
                  </a:solidFill>
                  <a:latin typeface="Helvetica" panose="020B0604020202020204" pitchFamily="34" charset="0"/>
                  <a:cs typeface="Helvetica" panose="020B0604020202020204" pitchFamily="34" charset="0"/>
                </a:rPr>
                <a:t>Development</a:t>
              </a:r>
            </a:p>
            <a:p>
              <a:pPr marL="91440" indent="-91440">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Design </a:t>
              </a:r>
              <a:r>
                <a:rPr lang="en-US" sz="2400" dirty="0">
                  <a:solidFill>
                    <a:schemeClr val="bg1"/>
                  </a:solidFill>
                  <a:latin typeface="Helvetica" panose="020B0604020202020204" pitchFamily="34" charset="0"/>
                  <a:cs typeface="Helvetica" panose="020B0604020202020204" pitchFamily="34" charset="0"/>
                </a:rPr>
                <a:t>for Natural Resource Conservation</a:t>
              </a:r>
            </a:p>
          </p:txBody>
        </p:sp>
        <p:grpSp>
          <p:nvGrpSpPr>
            <p:cNvPr id="20" name="Group 19"/>
            <p:cNvGrpSpPr/>
            <p:nvPr/>
          </p:nvGrpSpPr>
          <p:grpSpPr>
            <a:xfrm>
              <a:off x="3538366" y="2536614"/>
              <a:ext cx="1638301" cy="1133121"/>
              <a:chOff x="3665208" y="2536614"/>
              <a:chExt cx="1638301" cy="1133121"/>
            </a:xfrm>
          </p:grpSpPr>
          <p:sp>
            <p:nvSpPr>
              <p:cNvPr id="24" name="Rectangle 23"/>
              <p:cNvSpPr/>
              <p:nvPr/>
            </p:nvSpPr>
            <p:spPr bwMode="auto">
              <a:xfrm>
                <a:off x="3665208" y="2536615"/>
                <a:ext cx="1638301" cy="1133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55C8B"/>
                  </a:solidFill>
                  <a:effectLst/>
                  <a:latin typeface="Gill Sans MT Condensed" pitchFamily="34" charset="0"/>
                </a:endParaRPr>
              </a:p>
            </p:txBody>
          </p:sp>
          <p:pic>
            <p:nvPicPr>
              <p:cNvPr id="6" name="Picture 5"/>
              <p:cNvPicPr>
                <a:picLocks noChangeAspect="1"/>
              </p:cNvPicPr>
              <p:nvPr/>
            </p:nvPicPr>
            <p:blipFill>
              <a:blip r:embed="rId5"/>
              <a:stretch>
                <a:fillRect/>
              </a:stretch>
            </p:blipFill>
            <p:spPr>
              <a:xfrm>
                <a:off x="3891970" y="2536614"/>
                <a:ext cx="1184775" cy="1133121"/>
              </a:xfrm>
              <a:prstGeom prst="rect">
                <a:avLst/>
              </a:prstGeom>
            </p:spPr>
          </p:pic>
        </p:grpSp>
      </p:grpSp>
      <p:pic>
        <p:nvPicPr>
          <p:cNvPr id="32" name="Picture 3" descr="G:\AGRO\MISA\regpart\certs\Programs - GreenStep Cities\GreenStep Cities\GreenStep Graphics\Logo\GreenStep logo\GS-logo-ppt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62422" y="5746223"/>
            <a:ext cx="711200" cy="990600"/>
          </a:xfrm>
          <a:prstGeom prst="rect">
            <a:avLst/>
          </a:prstGeom>
          <a:noFill/>
        </p:spPr>
      </p:pic>
    </p:spTree>
    <p:extLst>
      <p:ext uri="{BB962C8B-B14F-4D97-AF65-F5344CB8AC3E}">
        <p14:creationId xmlns:p14="http://schemas.microsoft.com/office/powerpoint/2010/main" val="28075599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Grp="1" noChangeArrowheads="1"/>
          </p:cNvSpPr>
          <p:nvPr>
            <p:ph type="title"/>
          </p:nvPr>
        </p:nvSpPr>
        <p:spPr>
          <a:xfrm>
            <a:off x="80361" y="510964"/>
            <a:ext cx="7299657" cy="701040"/>
          </a:xfrm>
          <a:effectLst>
            <a:outerShdw dist="17961" dir="2700000" algn="ctr" rotWithShape="0">
              <a:schemeClr val="bg2">
                <a:alpha val="50000"/>
              </a:schemeClr>
            </a:outerShdw>
          </a:effectLst>
        </p:spPr>
        <p:txBody>
          <a:bodyPr>
            <a:normAutofit fontScale="90000"/>
          </a:bodyPr>
          <a:lstStyle/>
          <a:p>
            <a:pPr algn="l" eaLnBrk="1" hangingPunct="1"/>
            <a:r>
              <a:rPr lang="en-US" sz="4200" dirty="0">
                <a:solidFill>
                  <a:schemeClr val="tx1"/>
                </a:solidFill>
                <a:latin typeface="Helvetica" panose="020B0604020202020204" pitchFamily="34" charset="0"/>
                <a:ea typeface="Calibri" pitchFamily="34" charset="0"/>
                <a:cs typeface="Helvetica" panose="020B0604020202020204" pitchFamily="34" charset="0"/>
              </a:rPr>
              <a:t>Best </a:t>
            </a:r>
            <a:r>
              <a:rPr lang="en-US" sz="4200" dirty="0" smtClean="0">
                <a:solidFill>
                  <a:schemeClr val="tx1"/>
                </a:solidFill>
                <a:latin typeface="Helvetica" panose="020B0604020202020204" pitchFamily="34" charset="0"/>
                <a:ea typeface="Calibri" pitchFamily="34" charset="0"/>
                <a:cs typeface="Helvetica" panose="020B0604020202020204" pitchFamily="34" charset="0"/>
              </a:rPr>
              <a:t>Practices (</a:t>
            </a:r>
            <a:r>
              <a:rPr lang="en-US" sz="4200" dirty="0" err="1" smtClean="0">
                <a:solidFill>
                  <a:schemeClr val="tx1"/>
                </a:solidFill>
                <a:latin typeface="Helvetica" panose="020B0604020202020204" pitchFamily="34" charset="0"/>
                <a:ea typeface="Calibri" pitchFamily="34" charset="0"/>
                <a:cs typeface="Helvetica" panose="020B0604020202020204" pitchFamily="34" charset="0"/>
              </a:rPr>
              <a:t>con’t</a:t>
            </a:r>
            <a:r>
              <a:rPr lang="en-US" sz="4200" dirty="0" smtClean="0">
                <a:solidFill>
                  <a:schemeClr val="tx1"/>
                </a:solidFill>
                <a:latin typeface="Helvetica" panose="020B0604020202020204" pitchFamily="34" charset="0"/>
                <a:ea typeface="Calibri" pitchFamily="34" charset="0"/>
                <a:cs typeface="Helvetica" panose="020B0604020202020204" pitchFamily="34" charset="0"/>
              </a:rPr>
              <a:t>) </a:t>
            </a:r>
            <a:endParaRPr lang="en-US" sz="4200" dirty="0">
              <a:solidFill>
                <a:schemeClr val="tx1"/>
              </a:solidFill>
              <a:latin typeface="Helvetica" panose="020B0604020202020204" pitchFamily="34" charset="0"/>
              <a:ea typeface="Calibri" pitchFamily="34" charset="0"/>
              <a:cs typeface="Helvetica" panose="020B0604020202020204" pitchFamily="34" charset="0"/>
            </a:endParaRPr>
          </a:p>
        </p:txBody>
      </p:sp>
      <p:grpSp>
        <p:nvGrpSpPr>
          <p:cNvPr id="22" name="Group 21"/>
          <p:cNvGrpSpPr/>
          <p:nvPr/>
        </p:nvGrpSpPr>
        <p:grpSpPr>
          <a:xfrm>
            <a:off x="178695" y="1345053"/>
            <a:ext cx="7983728" cy="5191847"/>
            <a:chOff x="1829230" y="2028217"/>
            <a:chExt cx="8322841" cy="5433766"/>
          </a:xfrm>
        </p:grpSpPr>
        <p:sp>
          <p:nvSpPr>
            <p:cNvPr id="15" name="Rectangle 14"/>
            <p:cNvSpPr/>
            <p:nvPr/>
          </p:nvSpPr>
          <p:spPr bwMode="auto">
            <a:xfrm>
              <a:off x="1829230" y="2536615"/>
              <a:ext cx="1638301" cy="1133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55C8B"/>
                </a:solidFill>
                <a:effectLst/>
                <a:latin typeface="Gill Sans MT Condensed" pitchFamily="34" charset="0"/>
              </a:endParaRPr>
            </a:p>
          </p:txBody>
        </p:sp>
        <p:sp>
          <p:nvSpPr>
            <p:cNvPr id="28" name="TextBox 27"/>
            <p:cNvSpPr txBox="1"/>
            <p:nvPr/>
          </p:nvSpPr>
          <p:spPr>
            <a:xfrm>
              <a:off x="2331080" y="3298614"/>
              <a:ext cx="3815255" cy="4131159"/>
            </a:xfrm>
            <a:prstGeom prst="rect">
              <a:avLst/>
            </a:prstGeom>
            <a:solidFill>
              <a:schemeClr val="accent2">
                <a:lumMod val="50000"/>
              </a:schemeClr>
            </a:solidFill>
            <a:ln>
              <a:noFill/>
            </a:ln>
          </p:spPr>
          <p:txBody>
            <a:bodyPr wrap="square" rtlCol="0">
              <a:spAutoFit/>
            </a:bodyPr>
            <a:lstStyle/>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Sustainable </a:t>
              </a:r>
              <a:r>
                <a:rPr lang="en-US" sz="2400" dirty="0">
                  <a:solidFill>
                    <a:schemeClr val="bg1"/>
                  </a:solidFill>
                  <a:latin typeface="Helvetica" panose="020B0604020202020204" pitchFamily="34" charset="0"/>
                  <a:cs typeface="Helvetica" panose="020B0604020202020204" pitchFamily="34" charset="0"/>
                </a:rPr>
                <a:t>Purchasing</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Urban </a:t>
              </a:r>
              <a:r>
                <a:rPr lang="en-US" sz="2400" dirty="0">
                  <a:solidFill>
                    <a:schemeClr val="bg1"/>
                  </a:solidFill>
                  <a:latin typeface="Helvetica" panose="020B0604020202020204" pitchFamily="34" charset="0"/>
                  <a:cs typeface="Helvetica" panose="020B0604020202020204" pitchFamily="34" charset="0"/>
                </a:rPr>
                <a:t>Forests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a:t>
              </a:r>
              <a:r>
                <a:rPr lang="en-US" sz="2400" dirty="0" err="1" smtClean="0">
                  <a:solidFill>
                    <a:schemeClr val="bg1"/>
                  </a:solidFill>
                  <a:latin typeface="Helvetica" panose="020B0604020202020204" pitchFamily="34" charset="0"/>
                  <a:cs typeface="Helvetica" panose="020B0604020202020204" pitchFamily="34" charset="0"/>
                </a:rPr>
                <a:t>Stormwater</a:t>
              </a:r>
              <a:endParaRPr lang="en-US" sz="2400" dirty="0">
                <a:solidFill>
                  <a:schemeClr val="bg1"/>
                </a:solidFill>
                <a:latin typeface="Helvetica" panose="020B0604020202020204" pitchFamily="34" charset="0"/>
                <a:cs typeface="Helvetica" panose="020B0604020202020204" pitchFamily="34" charset="0"/>
              </a:endParaRP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Parks &amp; Trails</a:t>
              </a:r>
              <a:endParaRPr lang="en-US" sz="2400" dirty="0">
                <a:solidFill>
                  <a:schemeClr val="bg1"/>
                </a:solidFill>
                <a:latin typeface="Helvetica" panose="020B0604020202020204" pitchFamily="34" charset="0"/>
                <a:cs typeface="Helvetica" panose="020B0604020202020204" pitchFamily="34" charset="0"/>
              </a:endParaRPr>
            </a:p>
            <a:p>
              <a:pPr marL="91440" indent="-91440">
                <a:spcAft>
                  <a:spcPts val="300"/>
                </a:spcAft>
                <a:buFont typeface="Arial" panose="020B0604020202020204" pitchFamily="34" charset="0"/>
                <a:buChar char="•"/>
              </a:pPr>
              <a:r>
                <a:rPr lang="en-US" sz="2400" dirty="0">
                  <a:solidFill>
                    <a:schemeClr val="bg1"/>
                  </a:solidFill>
                  <a:latin typeface="Helvetica" panose="020B0604020202020204" pitchFamily="34" charset="0"/>
                  <a:cs typeface="Helvetica" panose="020B0604020202020204" pitchFamily="34" charset="0"/>
                </a:rPr>
                <a:t> </a:t>
              </a:r>
              <a:r>
                <a:rPr lang="en-US" sz="2400" dirty="0" smtClean="0">
                  <a:solidFill>
                    <a:schemeClr val="bg1"/>
                  </a:solidFill>
                  <a:latin typeface="Helvetica" panose="020B0604020202020204" pitchFamily="34" charset="0"/>
                  <a:cs typeface="Helvetica" panose="020B0604020202020204" pitchFamily="34" charset="0"/>
                </a:rPr>
                <a:t>Water </a:t>
              </a:r>
              <a:r>
                <a:rPr lang="en-US" sz="2400" dirty="0">
                  <a:solidFill>
                    <a:schemeClr val="bg1"/>
                  </a:solidFill>
                  <a:latin typeface="Helvetica" panose="020B0604020202020204" pitchFamily="34" charset="0"/>
                  <a:cs typeface="Helvetica" panose="020B0604020202020204" pitchFamily="34" charset="0"/>
                </a:rPr>
                <a:t> </a:t>
              </a:r>
              <a:r>
                <a:rPr lang="en-US" sz="2400" dirty="0" smtClean="0">
                  <a:solidFill>
                    <a:schemeClr val="bg1"/>
                  </a:solidFill>
                  <a:latin typeface="Helvetica" panose="020B0604020202020204" pitchFamily="34" charset="0"/>
                  <a:cs typeface="Helvetica" panose="020B0604020202020204" pitchFamily="34" charset="0"/>
                </a:rPr>
                <a:t>&amp; Wastewater </a:t>
              </a:r>
              <a:r>
                <a:rPr lang="en-US" sz="2400" dirty="0">
                  <a:solidFill>
                    <a:schemeClr val="bg1"/>
                  </a:solidFill>
                  <a:latin typeface="Helvetica" panose="020B0604020202020204" pitchFamily="34" charset="0"/>
                  <a:cs typeface="Helvetica" panose="020B0604020202020204" pitchFamily="34" charset="0"/>
                </a:rPr>
                <a:t>Facilities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Septic </a:t>
              </a:r>
              <a:r>
                <a:rPr lang="en-US" sz="2400" dirty="0">
                  <a:solidFill>
                    <a:schemeClr val="bg1"/>
                  </a:solidFill>
                  <a:latin typeface="Helvetica" panose="020B0604020202020204" pitchFamily="34" charset="0"/>
                  <a:cs typeface="Helvetica" panose="020B0604020202020204" pitchFamily="34" charset="0"/>
                </a:rPr>
                <a:t>Systems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Solid </a:t>
              </a:r>
              <a:r>
                <a:rPr lang="en-US" sz="2400" dirty="0">
                  <a:solidFill>
                    <a:schemeClr val="bg1"/>
                  </a:solidFill>
                  <a:latin typeface="Helvetica" panose="020B0604020202020204" pitchFamily="34" charset="0"/>
                  <a:cs typeface="Helvetica" panose="020B0604020202020204" pitchFamily="34" charset="0"/>
                </a:rPr>
                <a:t>Waste Reduction</a:t>
              </a:r>
            </a:p>
            <a:p>
              <a:pPr marL="91440" indent="-91440">
                <a:spcAft>
                  <a:spcPts val="6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Local </a:t>
              </a:r>
              <a:r>
                <a:rPr lang="en-US" sz="2400" dirty="0">
                  <a:solidFill>
                    <a:schemeClr val="bg1"/>
                  </a:solidFill>
                  <a:latin typeface="Helvetica" panose="020B0604020202020204" pitchFamily="34" charset="0"/>
                  <a:cs typeface="Helvetica" panose="020B0604020202020204" pitchFamily="34" charset="0"/>
                </a:rPr>
                <a:t>Air Quality</a:t>
              </a:r>
            </a:p>
            <a:p>
              <a:pPr marL="91440" indent="-91440">
                <a:spcAft>
                  <a:spcPts val="600"/>
                </a:spcAft>
                <a:buFont typeface="Arial" panose="020B0604020202020204" pitchFamily="34" charset="0"/>
                <a:buChar char="•"/>
              </a:pPr>
              <a:endParaRPr lang="en-US" sz="1200" dirty="0">
                <a:solidFill>
                  <a:schemeClr val="bg1"/>
                </a:solidFill>
              </a:endParaRPr>
            </a:p>
          </p:txBody>
        </p:sp>
        <p:sp>
          <p:nvSpPr>
            <p:cNvPr id="29" name="TextBox 28"/>
            <p:cNvSpPr txBox="1"/>
            <p:nvPr/>
          </p:nvSpPr>
          <p:spPr>
            <a:xfrm>
              <a:off x="6603536" y="3298612"/>
              <a:ext cx="3548535" cy="4163371"/>
            </a:xfrm>
            <a:prstGeom prst="rect">
              <a:avLst/>
            </a:prstGeom>
            <a:solidFill>
              <a:schemeClr val="accent3"/>
            </a:solidFill>
            <a:ln>
              <a:noFill/>
            </a:ln>
          </p:spPr>
          <p:txBody>
            <a:bodyPr wrap="square" rtlCol="0">
              <a:spAutoFit/>
            </a:bodyPr>
            <a:lstStyle/>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Benchmarks </a:t>
              </a:r>
              <a:r>
                <a:rPr lang="en-US" sz="2400" dirty="0">
                  <a:solidFill>
                    <a:schemeClr val="bg1"/>
                  </a:solidFill>
                  <a:latin typeface="Helvetica" panose="020B0604020202020204" pitchFamily="34" charset="0"/>
                  <a:cs typeface="Helvetica" panose="020B0604020202020204" pitchFamily="34" charset="0"/>
                </a:rPr>
                <a:t>&amp; Community Engagement</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Green </a:t>
              </a:r>
              <a:r>
                <a:rPr lang="en-US" sz="2400" dirty="0">
                  <a:solidFill>
                    <a:schemeClr val="bg1"/>
                  </a:solidFill>
                  <a:latin typeface="Helvetica" panose="020B0604020202020204" pitchFamily="34" charset="0"/>
                  <a:cs typeface="Helvetica" panose="020B0604020202020204" pitchFamily="34" charset="0"/>
                </a:rPr>
                <a:t>Business Development</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Renewable </a:t>
              </a:r>
              <a:r>
                <a:rPr lang="en-US" sz="2400" dirty="0">
                  <a:solidFill>
                    <a:schemeClr val="bg1"/>
                  </a:solidFill>
                  <a:latin typeface="Helvetica" panose="020B0604020202020204" pitchFamily="34" charset="0"/>
                  <a:cs typeface="Helvetica" panose="020B0604020202020204" pitchFamily="34" charset="0"/>
                </a:rPr>
                <a:t>Energy</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Local </a:t>
              </a:r>
              <a:r>
                <a:rPr lang="en-US" sz="2400" dirty="0">
                  <a:solidFill>
                    <a:schemeClr val="bg1"/>
                  </a:solidFill>
                  <a:latin typeface="Helvetica" panose="020B0604020202020204" pitchFamily="34" charset="0"/>
                  <a:cs typeface="Helvetica" panose="020B0604020202020204" pitchFamily="34" charset="0"/>
                </a:rPr>
                <a:t>Food</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Business </a:t>
              </a:r>
              <a:r>
                <a:rPr lang="en-US" sz="2400" dirty="0">
                  <a:solidFill>
                    <a:schemeClr val="bg1"/>
                  </a:solidFill>
                  <a:latin typeface="Helvetica" panose="020B0604020202020204" pitchFamily="34" charset="0"/>
                  <a:cs typeface="Helvetica" panose="020B0604020202020204" pitchFamily="34" charset="0"/>
                </a:rPr>
                <a:t>Synergies</a:t>
              </a:r>
            </a:p>
            <a:p>
              <a:pPr marL="91440" indent="-91440">
                <a:spcAft>
                  <a:spcPts val="300"/>
                </a:spcAft>
                <a:buFont typeface="Arial" panose="020B0604020202020204" pitchFamily="34" charset="0"/>
                <a:buChar char="•"/>
              </a:pPr>
              <a:r>
                <a:rPr lang="en-US" sz="2400" dirty="0" smtClean="0">
                  <a:solidFill>
                    <a:schemeClr val="bg1"/>
                  </a:solidFill>
                  <a:latin typeface="Helvetica" panose="020B0604020202020204" pitchFamily="34" charset="0"/>
                  <a:cs typeface="Helvetica" panose="020B0604020202020204" pitchFamily="34" charset="0"/>
                </a:rPr>
                <a:t> Climate </a:t>
              </a:r>
              <a:r>
                <a:rPr lang="en-US" sz="2400" dirty="0">
                  <a:solidFill>
                    <a:schemeClr val="bg1"/>
                  </a:solidFill>
                  <a:latin typeface="Helvetica" panose="020B0604020202020204" pitchFamily="34" charset="0"/>
                  <a:cs typeface="Helvetica" panose="020B0604020202020204" pitchFamily="34" charset="0"/>
                </a:rPr>
                <a:t>Adaptation &amp; Community Resilience</a:t>
              </a:r>
            </a:p>
          </p:txBody>
        </p:sp>
        <p:pic>
          <p:nvPicPr>
            <p:cNvPr id="13" name="Picture 12"/>
            <p:cNvPicPr>
              <a:picLocks noChangeAspect="1"/>
            </p:cNvPicPr>
            <p:nvPr/>
          </p:nvPicPr>
          <p:blipFill rotWithShape="1">
            <a:blip r:embed="rId3"/>
            <a:srcRect t="4328"/>
            <a:stretch/>
          </p:blipFill>
          <p:spPr>
            <a:xfrm>
              <a:off x="7354725" y="2028217"/>
              <a:ext cx="1660061" cy="1131146"/>
            </a:xfrm>
            <a:prstGeom prst="rect">
              <a:avLst/>
            </a:prstGeom>
          </p:spPr>
        </p:pic>
      </p:grpSp>
      <p:pic>
        <p:nvPicPr>
          <p:cNvPr id="32" name="Picture 3" descr="G:\AGRO\MISA\regpart\certs\Programs - GreenStep Cities\GreenStep Cities\GreenStep Graphics\Logo\GreenStep logo\GS-logo-ppt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2422" y="5746223"/>
            <a:ext cx="711200" cy="990600"/>
          </a:xfrm>
          <a:prstGeom prst="rect">
            <a:avLst/>
          </a:prstGeom>
          <a:noFill/>
        </p:spPr>
      </p:pic>
      <p:pic>
        <p:nvPicPr>
          <p:cNvPr id="19" name="Picture 18"/>
          <p:cNvPicPr>
            <a:picLocks noChangeAspect="1"/>
          </p:cNvPicPr>
          <p:nvPr/>
        </p:nvPicPr>
        <p:blipFill>
          <a:blip r:embed="rId5"/>
          <a:stretch>
            <a:fillRect/>
          </a:stretch>
        </p:blipFill>
        <p:spPr>
          <a:xfrm>
            <a:off x="1562094" y="1345500"/>
            <a:ext cx="2052155" cy="1079895"/>
          </a:xfrm>
          <a:prstGeom prst="rect">
            <a:avLst/>
          </a:prstGeom>
        </p:spPr>
      </p:pic>
    </p:spTree>
    <p:extLst>
      <p:ext uri="{BB962C8B-B14F-4D97-AF65-F5344CB8AC3E}">
        <p14:creationId xmlns:p14="http://schemas.microsoft.com/office/powerpoint/2010/main" val="19254857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reenstep.pca.state.mn.us/images/MajorBenefit-costsave_06.gif"/>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0966"/>
            <a:ext cx="1676400" cy="2103634"/>
          </a:xfrm>
          <a:prstGeom prst="rect">
            <a:avLst/>
          </a:prstGeom>
          <a:noFill/>
          <a:ln>
            <a:noFill/>
          </a:ln>
        </p:spPr>
      </p:pic>
      <p:pic>
        <p:nvPicPr>
          <p:cNvPr id="3" name="Picture 2" descr="http://greenstep.pca.state.mn.us/images/MajorBenefit-longtermcostsave_02.gif"/>
          <p:cNvPicPr/>
          <p:nvPr/>
        </p:nvPicPr>
        <p:blipFill>
          <a:blip r:embed="rId4">
            <a:extLst>
              <a:ext uri="{28A0092B-C50C-407E-A947-70E740481C1C}">
                <a14:useLocalDpi xmlns:a14="http://schemas.microsoft.com/office/drawing/2010/main" val="0"/>
              </a:ext>
            </a:extLst>
          </a:blip>
          <a:srcRect/>
          <a:stretch>
            <a:fillRect/>
          </a:stretch>
        </p:blipFill>
        <p:spPr bwMode="auto">
          <a:xfrm>
            <a:off x="2131694" y="410966"/>
            <a:ext cx="1983106" cy="2103634"/>
          </a:xfrm>
          <a:prstGeom prst="rect">
            <a:avLst/>
          </a:prstGeom>
          <a:noFill/>
          <a:ln>
            <a:noFill/>
          </a:ln>
        </p:spPr>
      </p:pic>
      <p:pic>
        <p:nvPicPr>
          <p:cNvPr id="4" name="Picture 3" descr="http://greenstep.pca.state.mn.us/images/MajorBenefit-EconResilience_17.gif"/>
          <p:cNvPicPr/>
          <p:nvPr/>
        </p:nvPicPr>
        <p:blipFill>
          <a:blip r:embed="rId5">
            <a:extLst>
              <a:ext uri="{28A0092B-C50C-407E-A947-70E740481C1C}">
                <a14:useLocalDpi xmlns:a14="http://schemas.microsoft.com/office/drawing/2010/main" val="0"/>
              </a:ext>
            </a:extLst>
          </a:blip>
          <a:srcRect/>
          <a:stretch>
            <a:fillRect/>
          </a:stretch>
        </p:blipFill>
        <p:spPr bwMode="auto">
          <a:xfrm>
            <a:off x="4389440" y="412678"/>
            <a:ext cx="1858959" cy="2133600"/>
          </a:xfrm>
          <a:prstGeom prst="rect">
            <a:avLst/>
          </a:prstGeom>
          <a:noFill/>
          <a:ln>
            <a:noFill/>
          </a:ln>
        </p:spPr>
      </p:pic>
      <p:pic>
        <p:nvPicPr>
          <p:cNvPr id="5" name="Picture 4" descr="http://greenstep.pca.state.mn.us/images/MajorBenefit-communityselfreliance_16.gif"/>
          <p:cNvPicPr/>
          <p:nvPr/>
        </p:nvPicPr>
        <p:blipFill>
          <a:blip r:embed="rId6">
            <a:extLst>
              <a:ext uri="{28A0092B-C50C-407E-A947-70E740481C1C}">
                <a14:useLocalDpi xmlns:a14="http://schemas.microsoft.com/office/drawing/2010/main" val="0"/>
              </a:ext>
            </a:extLst>
          </a:blip>
          <a:srcRect/>
          <a:stretch>
            <a:fillRect/>
          </a:stretch>
        </p:blipFill>
        <p:spPr bwMode="auto">
          <a:xfrm>
            <a:off x="6523041" y="395555"/>
            <a:ext cx="1858959" cy="2150723"/>
          </a:xfrm>
          <a:prstGeom prst="rect">
            <a:avLst/>
          </a:prstGeom>
          <a:noFill/>
          <a:ln>
            <a:noFill/>
          </a:ln>
        </p:spPr>
      </p:pic>
      <p:pic>
        <p:nvPicPr>
          <p:cNvPr id="6" name="Picture 5" descr="http://greenstep.pca.state.mn.us/images/MajorBenefit-communityquality_09.gif"/>
          <p:cNvPicPr/>
          <p:nvPr/>
        </p:nvPicPr>
        <p:blipFill>
          <a:blip r:embed="rId7">
            <a:extLst>
              <a:ext uri="{28A0092B-C50C-407E-A947-70E740481C1C}">
                <a14:useLocalDpi xmlns:a14="http://schemas.microsoft.com/office/drawing/2010/main" val="0"/>
              </a:ext>
            </a:extLst>
          </a:blip>
          <a:srcRect/>
          <a:stretch>
            <a:fillRect/>
          </a:stretch>
        </p:blipFill>
        <p:spPr bwMode="auto">
          <a:xfrm>
            <a:off x="685800" y="4165280"/>
            <a:ext cx="1905000" cy="1993900"/>
          </a:xfrm>
          <a:prstGeom prst="rect">
            <a:avLst/>
          </a:prstGeom>
          <a:noFill/>
          <a:ln>
            <a:noFill/>
          </a:ln>
        </p:spPr>
      </p:pic>
      <p:pic>
        <p:nvPicPr>
          <p:cNvPr id="7" name="Picture 6" descr="http://greenstep.pca.state.mn.us/images/MajorBenefit-communityhealth_15.gif"/>
          <p:cNvPicPr/>
          <p:nvPr/>
        </p:nvPicPr>
        <p:blipFill>
          <a:blip r:embed="rId8">
            <a:extLst>
              <a:ext uri="{28A0092B-C50C-407E-A947-70E740481C1C}">
                <a14:useLocalDpi xmlns:a14="http://schemas.microsoft.com/office/drawing/2010/main" val="0"/>
              </a:ext>
            </a:extLst>
          </a:blip>
          <a:srcRect/>
          <a:stretch>
            <a:fillRect/>
          </a:stretch>
        </p:blipFill>
        <p:spPr bwMode="auto">
          <a:xfrm>
            <a:off x="2969895" y="4165280"/>
            <a:ext cx="2289810" cy="1993900"/>
          </a:xfrm>
          <a:prstGeom prst="rect">
            <a:avLst/>
          </a:prstGeom>
          <a:noFill/>
          <a:ln>
            <a:noFill/>
          </a:ln>
        </p:spPr>
      </p:pic>
      <p:pic>
        <p:nvPicPr>
          <p:cNvPr id="8" name="Picture 7" descr="http://greenstep.pca.state.mn.us/images/MajorBenefit-Ecohealth_04.gif"/>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165280"/>
            <a:ext cx="2158151" cy="1993900"/>
          </a:xfrm>
          <a:prstGeom prst="rect">
            <a:avLst/>
          </a:prstGeom>
          <a:noFill/>
          <a:ln>
            <a:noFill/>
          </a:ln>
        </p:spPr>
      </p:pic>
      <p:sp>
        <p:nvSpPr>
          <p:cNvPr id="9" name="TextBox 8"/>
          <p:cNvSpPr txBox="1"/>
          <p:nvPr/>
        </p:nvSpPr>
        <p:spPr>
          <a:xfrm>
            <a:off x="1143000" y="2743200"/>
            <a:ext cx="6806351"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i="1" dirty="0" smtClean="0"/>
              <a:t>Each best practice is identified with a ‘major benefit’ accruing to cities that complete </a:t>
            </a:r>
          </a:p>
          <a:p>
            <a:pPr algn="ctr"/>
            <a:r>
              <a:rPr lang="en-US" sz="2400" i="1" dirty="0" smtClean="0"/>
              <a:t>actions under that best practice</a:t>
            </a:r>
            <a:endParaRPr lang="en-US" sz="2400" i="1" dirty="0"/>
          </a:p>
        </p:txBody>
      </p:sp>
    </p:spTree>
    <p:extLst>
      <p:ext uri="{BB962C8B-B14F-4D97-AF65-F5344CB8AC3E}">
        <p14:creationId xmlns:p14="http://schemas.microsoft.com/office/powerpoint/2010/main" val="20044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90725"/>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114800" y="1524000"/>
            <a:ext cx="1752600" cy="1143000"/>
          </a:xfrm>
          <a:prstGeom prst="wedgeRoundRectCallout">
            <a:avLst>
              <a:gd name="adj1" fmla="val 56884"/>
              <a:gd name="adj2" fmla="val -152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 completion / recognition guidance</a:t>
            </a:r>
            <a:endParaRPr lang="en-US" dirty="0"/>
          </a:p>
        </p:txBody>
      </p:sp>
      <p:sp>
        <p:nvSpPr>
          <p:cNvPr id="5" name="Rounded Rectangular Callout 4"/>
          <p:cNvSpPr/>
          <p:nvPr/>
        </p:nvSpPr>
        <p:spPr>
          <a:xfrm>
            <a:off x="3733800" y="4724400"/>
            <a:ext cx="1981200" cy="1219200"/>
          </a:xfrm>
          <a:prstGeom prst="wedgeRoundRectCallout">
            <a:avLst>
              <a:gd name="adj1" fmla="val -141515"/>
              <a:gd name="adj2" fmla="val 73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Documented benefits from taking action</a:t>
            </a:r>
          </a:p>
        </p:txBody>
      </p:sp>
      <p:sp>
        <p:nvSpPr>
          <p:cNvPr id="6" name="Rounded Rectangular Callout 5"/>
          <p:cNvSpPr/>
          <p:nvPr/>
        </p:nvSpPr>
        <p:spPr>
          <a:xfrm>
            <a:off x="6934200" y="1828800"/>
            <a:ext cx="1828800" cy="1181100"/>
          </a:xfrm>
          <a:prstGeom prst="wedgeRoundRectCallout">
            <a:avLst>
              <a:gd name="adj1" fmla="val -78646"/>
              <a:gd name="adj2" fmla="val -69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argument for taking action</a:t>
            </a:r>
            <a:endParaRPr lang="en-US" dirty="0"/>
          </a:p>
        </p:txBody>
      </p:sp>
      <p:sp>
        <p:nvSpPr>
          <p:cNvPr id="7" name="Rounded Rectangular Callout 6"/>
          <p:cNvSpPr/>
          <p:nvPr/>
        </p:nvSpPr>
        <p:spPr>
          <a:xfrm>
            <a:off x="2590800" y="228600"/>
            <a:ext cx="2133600" cy="381000"/>
          </a:xfrm>
          <a:prstGeom prst="wedgeRoundRectCallout">
            <a:avLst>
              <a:gd name="adj1" fmla="val -94494"/>
              <a:gd name="adj2" fmla="val 8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Best Practice goal</a:t>
            </a:r>
            <a:endParaRPr lang="en-US" dirty="0"/>
          </a:p>
        </p:txBody>
      </p:sp>
      <p:sp>
        <p:nvSpPr>
          <p:cNvPr id="8" name="Rounded Rectangular Callout 7"/>
          <p:cNvSpPr/>
          <p:nvPr/>
        </p:nvSpPr>
        <p:spPr>
          <a:xfrm>
            <a:off x="7315200" y="5486400"/>
            <a:ext cx="1447800" cy="1219200"/>
          </a:xfrm>
          <a:prstGeom prst="wedgeRoundRectCallout">
            <a:avLst>
              <a:gd name="adj1" fmla="val -35416"/>
              <a:gd name="adj2" fmla="val -75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call for help, ideas, perspective, funding</a:t>
            </a:r>
            <a:endParaRPr lang="en-US" dirty="0"/>
          </a:p>
        </p:txBody>
      </p:sp>
      <p:sp>
        <p:nvSpPr>
          <p:cNvPr id="9" name="Rounded Rectangular Callout 8"/>
          <p:cNvSpPr/>
          <p:nvPr/>
        </p:nvSpPr>
        <p:spPr>
          <a:xfrm>
            <a:off x="2286000" y="990600"/>
            <a:ext cx="1524000" cy="533400"/>
          </a:xfrm>
          <a:prstGeom prst="wedgeRoundRectCallout">
            <a:avLst>
              <a:gd name="adj1" fmla="val -70166"/>
              <a:gd name="adj2" fmla="val 6631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4 optional actions</a:t>
            </a:r>
            <a:endParaRPr lang="en-US" dirty="0"/>
          </a:p>
        </p:txBody>
      </p:sp>
    </p:spTree>
    <p:extLst>
      <p:ext uri="{BB962C8B-B14F-4D97-AF65-F5344CB8AC3E}">
        <p14:creationId xmlns:p14="http://schemas.microsoft.com/office/powerpoint/2010/main" val="291735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895600" y="-1240876"/>
            <a:ext cx="16002000" cy="10001250"/>
          </a:xfrm>
          <a:prstGeom prst="rect">
            <a:avLst/>
          </a:prstGeom>
        </p:spPr>
      </p:pic>
      <p:sp>
        <p:nvSpPr>
          <p:cNvPr id="7" name="Rounded Rectangular Callout 6"/>
          <p:cNvSpPr/>
          <p:nvPr/>
        </p:nvSpPr>
        <p:spPr>
          <a:xfrm>
            <a:off x="3000375" y="3657600"/>
            <a:ext cx="1447800" cy="842381"/>
          </a:xfrm>
          <a:prstGeom prst="wedgeRoundRectCallout">
            <a:avLst>
              <a:gd name="adj1" fmla="val -79260"/>
              <a:gd name="adj2" fmla="val 125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1,2,3-star completion guidance</a:t>
            </a:r>
            <a:endParaRPr lang="en-US" dirty="0"/>
          </a:p>
        </p:txBody>
      </p:sp>
      <p:sp>
        <p:nvSpPr>
          <p:cNvPr id="8" name="Rounded Rectangular Callout 7"/>
          <p:cNvSpPr/>
          <p:nvPr/>
        </p:nvSpPr>
        <p:spPr>
          <a:xfrm>
            <a:off x="4800600" y="2939191"/>
            <a:ext cx="2514600" cy="406949"/>
          </a:xfrm>
          <a:prstGeom prst="wedgeRoundRectCallout">
            <a:avLst>
              <a:gd name="adj1" fmla="val -80737"/>
              <a:gd name="adj2" fmla="val 4920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eports from cities</a:t>
            </a:r>
            <a:endParaRPr lang="en-US" dirty="0"/>
          </a:p>
        </p:txBody>
      </p:sp>
      <p:sp>
        <p:nvSpPr>
          <p:cNvPr id="9" name="Rounded Rectangle 8"/>
          <p:cNvSpPr/>
          <p:nvPr/>
        </p:nvSpPr>
        <p:spPr>
          <a:xfrm>
            <a:off x="5943600" y="3493633"/>
            <a:ext cx="2971800" cy="33643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solidFill>
                  <a:srgbClr val="C00000"/>
                </a:solidFill>
              </a:rPr>
              <a:t>A</a:t>
            </a:r>
            <a:r>
              <a:rPr lang="en-US" b="1" dirty="0" smtClean="0">
                <a:solidFill>
                  <a:srgbClr val="C00000"/>
                </a:solidFill>
              </a:rPr>
              <a:t>ctions are of 5 </a:t>
            </a:r>
            <a:r>
              <a:rPr lang="en-US" b="1" dirty="0">
                <a:solidFill>
                  <a:srgbClr val="C00000"/>
                </a:solidFill>
              </a:rPr>
              <a:t>types</a:t>
            </a:r>
            <a:r>
              <a:rPr lang="en-US" b="1" dirty="0" smtClean="0">
                <a:solidFill>
                  <a:srgbClr val="C00000"/>
                </a:solidFill>
              </a:rPr>
              <a:t>:</a:t>
            </a:r>
          </a:p>
          <a:p>
            <a:endParaRPr lang="en-US" dirty="0">
              <a:solidFill>
                <a:srgbClr val="C00000"/>
              </a:solidFill>
            </a:endParaRPr>
          </a:p>
          <a:p>
            <a:pPr marL="285750" indent="-285750">
              <a:buFont typeface="Arial" panose="020B0604020202020204" pitchFamily="34" charset="0"/>
              <a:buChar char="•"/>
            </a:pPr>
            <a:r>
              <a:rPr lang="en-US" b="1" dirty="0" smtClean="0">
                <a:solidFill>
                  <a:srgbClr val="C00000"/>
                </a:solidFill>
              </a:rPr>
              <a:t>City </a:t>
            </a:r>
            <a:r>
              <a:rPr lang="en-US" b="1" dirty="0">
                <a:solidFill>
                  <a:srgbClr val="C00000"/>
                </a:solidFill>
              </a:rPr>
              <a:t>policy</a:t>
            </a:r>
            <a:r>
              <a:rPr lang="en-US" dirty="0">
                <a:solidFill>
                  <a:srgbClr val="C00000"/>
                </a:solidFill>
              </a:rPr>
              <a:t>, </a:t>
            </a:r>
            <a:r>
              <a:rPr lang="en-US" dirty="0" smtClean="0">
                <a:solidFill>
                  <a:srgbClr val="C00000"/>
                </a:solidFill>
              </a:rPr>
              <a:t>ordinances</a:t>
            </a:r>
            <a:r>
              <a:rPr lang="en-US" dirty="0">
                <a:solidFill>
                  <a:srgbClr val="C00000"/>
                </a:solidFill>
              </a:rPr>
              <a:t>, regulations, incentives</a:t>
            </a:r>
          </a:p>
          <a:p>
            <a:pPr marL="285750" indent="-285750">
              <a:buFont typeface="Arial" panose="020B0604020202020204" pitchFamily="34" charset="0"/>
              <a:buChar char="•"/>
            </a:pPr>
            <a:r>
              <a:rPr lang="en-US" b="1" dirty="0">
                <a:solidFill>
                  <a:srgbClr val="C00000"/>
                </a:solidFill>
              </a:rPr>
              <a:t>Investments</a:t>
            </a:r>
            <a:r>
              <a:rPr lang="en-US" dirty="0">
                <a:solidFill>
                  <a:srgbClr val="C00000"/>
                </a:solidFill>
              </a:rPr>
              <a:t> of $</a:t>
            </a:r>
          </a:p>
          <a:p>
            <a:pPr marL="285750" indent="-285750">
              <a:buFont typeface="Arial" panose="020B0604020202020204" pitchFamily="34" charset="0"/>
              <a:buChar char="•"/>
            </a:pPr>
            <a:r>
              <a:rPr lang="en-US" b="1" dirty="0">
                <a:solidFill>
                  <a:srgbClr val="C00000"/>
                </a:solidFill>
              </a:rPr>
              <a:t>Staffing</a:t>
            </a:r>
            <a:r>
              <a:rPr lang="en-US" dirty="0">
                <a:solidFill>
                  <a:srgbClr val="C00000"/>
                </a:solidFill>
              </a:rPr>
              <a:t> of city assistance programs</a:t>
            </a:r>
          </a:p>
          <a:p>
            <a:pPr marL="285750" indent="-285750">
              <a:buFont typeface="Arial" panose="020B0604020202020204" pitchFamily="34" charset="0"/>
              <a:buChar char="•"/>
            </a:pPr>
            <a:r>
              <a:rPr lang="en-US" b="1" dirty="0" smtClean="0">
                <a:solidFill>
                  <a:srgbClr val="C00000"/>
                </a:solidFill>
              </a:rPr>
              <a:t>Information/education</a:t>
            </a:r>
          </a:p>
          <a:p>
            <a:pPr marL="285750" indent="-285750">
              <a:buFont typeface="Arial" panose="020B0604020202020204" pitchFamily="34" charset="0"/>
              <a:buChar char="•"/>
            </a:pPr>
            <a:r>
              <a:rPr lang="en-US" b="1" dirty="0" smtClean="0">
                <a:solidFill>
                  <a:srgbClr val="C00000"/>
                </a:solidFill>
              </a:rPr>
              <a:t>Collaboration</a:t>
            </a:r>
            <a:endParaRPr lang="en-US" dirty="0" smtClean="0">
              <a:solidFill>
                <a:srgbClr val="C00000"/>
              </a:solidFill>
            </a:endParaRPr>
          </a:p>
        </p:txBody>
      </p:sp>
    </p:spTree>
    <p:extLst>
      <p:ext uri="{BB962C8B-B14F-4D97-AF65-F5344CB8AC3E}">
        <p14:creationId xmlns:p14="http://schemas.microsoft.com/office/powerpoint/2010/main" val="98907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2895600" y="-2667000"/>
            <a:ext cx="16002000" cy="10001250"/>
          </a:xfrm>
          <a:prstGeom prst="rect">
            <a:avLst/>
          </a:prstGeom>
        </p:spPr>
      </p:pic>
      <p:pic>
        <p:nvPicPr>
          <p:cNvPr id="9" name="Picture 3" descr="G:\AGRO\MISA\regpart\certs\Programs - GreenStep Cities\GreenStep Cities\GreenStep Graphics\Logo\GreenStep logo\GS-logo-ppt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5610" y="5486400"/>
            <a:ext cx="537389" cy="748506"/>
          </a:xfrm>
          <a:prstGeom prst="rect">
            <a:avLst/>
          </a:prstGeom>
          <a:noFill/>
        </p:spPr>
      </p:pic>
      <p:sp>
        <p:nvSpPr>
          <p:cNvPr id="8" name="Rounded Rectangular Callout 7"/>
          <p:cNvSpPr/>
          <p:nvPr/>
        </p:nvSpPr>
        <p:spPr>
          <a:xfrm>
            <a:off x="4419600" y="92076"/>
            <a:ext cx="4381500" cy="406949"/>
          </a:xfrm>
          <a:prstGeom prst="wedgeRoundRectCallout">
            <a:avLst>
              <a:gd name="adj1" fmla="val -58742"/>
              <a:gd name="adj2" fmla="val 2920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eports from cities: peer learning</a:t>
            </a:r>
            <a:endParaRPr lang="en-US" dirty="0"/>
          </a:p>
        </p:txBody>
      </p:sp>
      <p:sp>
        <p:nvSpPr>
          <p:cNvPr id="10" name="Rounded Rectangle 9"/>
          <p:cNvSpPr/>
          <p:nvPr/>
        </p:nvSpPr>
        <p:spPr>
          <a:xfrm>
            <a:off x="5943600" y="1363807"/>
            <a:ext cx="2971800" cy="40138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b="1" dirty="0" smtClean="0">
              <a:solidFill>
                <a:srgbClr val="C00000"/>
              </a:solidFill>
            </a:endParaRPr>
          </a:p>
          <a:p>
            <a:r>
              <a:rPr lang="en-US" b="1" dirty="0" smtClean="0">
                <a:solidFill>
                  <a:srgbClr val="C00000"/>
                </a:solidFill>
              </a:rPr>
              <a:t>Attributes of actions:</a:t>
            </a:r>
          </a:p>
          <a:p>
            <a:endParaRPr lang="en-US" dirty="0">
              <a:solidFill>
                <a:srgbClr val="C00000"/>
              </a:solidFill>
            </a:endParaRPr>
          </a:p>
          <a:p>
            <a:pPr marL="285750" indent="-285750">
              <a:buFont typeface="Arial" panose="020B0604020202020204" pitchFamily="34" charset="0"/>
              <a:buChar char="•"/>
            </a:pPr>
            <a:r>
              <a:rPr lang="en-US" b="1" dirty="0" smtClean="0">
                <a:solidFill>
                  <a:srgbClr val="C00000"/>
                </a:solidFill>
              </a:rPr>
              <a:t>Action vs. planning</a:t>
            </a:r>
            <a:endParaRPr lang="en-US" dirty="0">
              <a:solidFill>
                <a:srgbClr val="C00000"/>
              </a:solidFill>
            </a:endParaRPr>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b="1" dirty="0" smtClean="0">
                <a:solidFill>
                  <a:srgbClr val="C00000"/>
                </a:solidFill>
              </a:rPr>
              <a:t>Actions big &amp; small</a:t>
            </a:r>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b="1" dirty="0" smtClean="0">
                <a:solidFill>
                  <a:srgbClr val="C00000"/>
                </a:solidFill>
              </a:rPr>
              <a:t>Actions to engage ‘top management:’ </a:t>
            </a:r>
            <a:r>
              <a:rPr lang="en-US" dirty="0" err="1" smtClean="0">
                <a:solidFill>
                  <a:srgbClr val="C00000"/>
                </a:solidFill>
              </a:rPr>
              <a:t>electeds</a:t>
            </a:r>
            <a:r>
              <a:rPr lang="en-US" dirty="0" smtClean="0">
                <a:solidFill>
                  <a:srgbClr val="C00000"/>
                </a:solidFill>
              </a:rPr>
              <a:t>, commissions, staff, civic groups</a:t>
            </a:r>
          </a:p>
          <a:p>
            <a:pPr marL="285750" indent="-285750">
              <a:buFont typeface="Arial" panose="020B0604020202020204" pitchFamily="34" charset="0"/>
              <a:buChar char="•"/>
            </a:pPr>
            <a:endParaRPr lang="en-US" dirty="0">
              <a:solidFill>
                <a:srgbClr val="C00000"/>
              </a:solidFill>
            </a:endParaRPr>
          </a:p>
          <a:p>
            <a:endParaRPr lang="en-US" b="1" dirty="0" smtClean="0">
              <a:solidFill>
                <a:srgbClr val="C00000"/>
              </a:solidFill>
            </a:endParaRPr>
          </a:p>
        </p:txBody>
      </p:sp>
    </p:spTree>
    <p:extLst>
      <p:ext uri="{BB962C8B-B14F-4D97-AF65-F5344CB8AC3E}">
        <p14:creationId xmlns:p14="http://schemas.microsoft.com/office/powerpoint/2010/main" val="1294598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13315" name="Picture 20" descr="GS-logo-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noChangeArrowheads="1"/>
          </p:cNvSpPr>
          <p:nvPr>
            <p:ph type="title"/>
          </p:nvPr>
        </p:nvSpPr>
        <p:spPr>
          <a:xfrm>
            <a:off x="1371600" y="76200"/>
            <a:ext cx="7543800" cy="1143000"/>
          </a:xfrm>
          <a:effectLst>
            <a:outerShdw dist="17961" dir="2700000" algn="ctr" rotWithShape="0">
              <a:schemeClr val="bg2">
                <a:alpha val="50000"/>
              </a:schemeClr>
            </a:outerShdw>
          </a:effectLst>
        </p:spPr>
        <p:txBody>
          <a:bodyPr>
            <a:normAutofit fontScale="90000"/>
          </a:bodyPr>
          <a:lstStyle/>
          <a:p>
            <a:pPr eaLnBrk="1" hangingPunct="1"/>
            <a:r>
              <a:rPr lang="en-US" altLang="en-US" b="1" dirty="0" smtClean="0">
                <a:solidFill>
                  <a:schemeClr val="bg1"/>
                </a:solidFill>
                <a:latin typeface="Calibri" pitchFamily="34" charset="0"/>
                <a:ea typeface="Calibri" pitchFamily="34" charset="0"/>
                <a:cs typeface="Calibri" pitchFamily="34" charset="0"/>
              </a:rPr>
              <a:t>Measuring Impact:</a:t>
            </a:r>
            <a:br>
              <a:rPr lang="en-US" altLang="en-US" b="1" dirty="0" smtClean="0">
                <a:solidFill>
                  <a:schemeClr val="bg1"/>
                </a:solidFill>
                <a:latin typeface="Calibri" pitchFamily="34" charset="0"/>
                <a:ea typeface="Calibri" pitchFamily="34" charset="0"/>
                <a:cs typeface="Calibri" pitchFamily="34" charset="0"/>
              </a:rPr>
            </a:br>
            <a:r>
              <a:rPr lang="en-US" altLang="en-US" sz="3600" b="1" dirty="0" smtClean="0">
                <a:solidFill>
                  <a:schemeClr val="bg1"/>
                </a:solidFill>
                <a:latin typeface="Calibri" pitchFamily="34" charset="0"/>
                <a:ea typeface="Calibri" pitchFamily="34" charset="0"/>
                <a:cs typeface="Calibri" pitchFamily="34" charset="0"/>
              </a:rPr>
              <a:t>Regional Indicators Initiative</a:t>
            </a:r>
          </a:p>
        </p:txBody>
      </p:sp>
      <p:sp>
        <p:nvSpPr>
          <p:cNvPr id="13317" name="Rectangle 28"/>
          <p:cNvSpPr>
            <a:spLocks noChangeArrowheads="1"/>
          </p:cNvSpPr>
          <p:nvPr/>
        </p:nvSpPr>
        <p:spPr bwMode="auto">
          <a:xfrm>
            <a:off x="4881563" y="1447800"/>
            <a:ext cx="41862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50000"/>
              </a:spcBef>
            </a:pPr>
            <a:endParaRPr lang="en-US" altLang="en-US" sz="2700">
              <a:latin typeface="Calibri" pitchFamily="34" charset="0"/>
              <a:ea typeface="Calibri" pitchFamily="34" charset="0"/>
              <a:cs typeface="Calibri" pitchFamily="34" charset="0"/>
            </a:endParaRPr>
          </a:p>
        </p:txBody>
      </p:sp>
      <p:pic>
        <p:nvPicPr>
          <p:cNvPr id="13318" name="Picture 6" descr="REG INDICAT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81375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9730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mas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4100" name="Picture 20" descr="GS-logo-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962025" y="76200"/>
            <a:ext cx="7724775" cy="1143000"/>
          </a:xfrm>
          <a:effectLst>
            <a:outerShdw dist="17961" dir="2700000" algn="ctr" rotWithShape="0">
              <a:schemeClr val="bg2">
                <a:alpha val="50000"/>
              </a:schemeClr>
            </a:outerShdw>
          </a:effectLst>
        </p:spPr>
        <p:txBody>
          <a:bodyPr>
            <a:normAutofit fontScale="90000"/>
          </a:bodyPr>
          <a:lstStyle/>
          <a:p>
            <a:pPr eaLnBrk="1" hangingPunct="1"/>
            <a:r>
              <a:rPr lang="en-US" altLang="en-US" b="1" dirty="0" smtClean="0">
                <a:solidFill>
                  <a:schemeClr val="bg1"/>
                </a:solidFill>
                <a:latin typeface="Calibri" pitchFamily="34" charset="0"/>
                <a:ea typeface="Calibri" pitchFamily="34" charset="0"/>
                <a:cs typeface="Calibri" pitchFamily="34" charset="0"/>
              </a:rPr>
              <a:t>Measuring Impact: </a:t>
            </a:r>
            <a:r>
              <a:rPr lang="en-US" altLang="en-US" sz="4200" b="1" dirty="0" smtClean="0">
                <a:solidFill>
                  <a:schemeClr val="bg1"/>
                </a:solidFill>
                <a:latin typeface="Calibri" pitchFamily="34" charset="0"/>
                <a:ea typeface="Calibri" pitchFamily="34" charset="0"/>
                <a:cs typeface="Calibri" pitchFamily="34" charset="0"/>
              </a:rPr>
              <a:t/>
            </a:r>
            <a:br>
              <a:rPr lang="en-US" altLang="en-US" sz="4200" b="1" dirty="0" smtClean="0">
                <a:solidFill>
                  <a:schemeClr val="bg1"/>
                </a:solidFill>
                <a:latin typeface="Calibri" pitchFamily="34" charset="0"/>
                <a:ea typeface="Calibri" pitchFamily="34" charset="0"/>
                <a:cs typeface="Calibri" pitchFamily="34" charset="0"/>
              </a:rPr>
            </a:br>
            <a:r>
              <a:rPr lang="en-US" altLang="en-US" sz="3600" b="1" dirty="0" smtClean="0">
                <a:solidFill>
                  <a:schemeClr val="bg1"/>
                </a:solidFill>
                <a:latin typeface="Calibri" pitchFamily="34" charset="0"/>
                <a:ea typeface="Calibri" pitchFamily="34" charset="0"/>
                <a:cs typeface="Calibri" pitchFamily="34" charset="0"/>
              </a:rPr>
              <a:t>Step 4/5 Metrics</a:t>
            </a:r>
            <a:endParaRPr lang="en-US" altLang="en-US" sz="3600" b="1" i="1" dirty="0" smtClean="0">
              <a:solidFill>
                <a:schemeClr val="bg1"/>
              </a:solidFill>
              <a:latin typeface="Calibri" pitchFamily="34" charset="0"/>
              <a:ea typeface="Calibri" pitchFamily="34" charset="0"/>
              <a:cs typeface="Calibri" pitchFamily="34" charset="0"/>
            </a:endParaRPr>
          </a:p>
        </p:txBody>
      </p:sp>
      <p:sp>
        <p:nvSpPr>
          <p:cNvPr id="4102" name="Rectangle 35"/>
          <p:cNvSpPr>
            <a:spLocks noChangeArrowheads="1"/>
          </p:cNvSpPr>
          <p:nvPr/>
        </p:nvSpPr>
        <p:spPr bwMode="auto">
          <a:xfrm>
            <a:off x="0" y="6477000"/>
            <a:ext cx="9144000" cy="381000"/>
          </a:xfrm>
          <a:prstGeom prst="rect">
            <a:avLst/>
          </a:prstGeom>
          <a:solidFill>
            <a:srgbClr val="76A24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3" name="Text Box 36"/>
          <p:cNvSpPr txBox="1">
            <a:spLocks noChangeArrowheads="1"/>
          </p:cNvSpPr>
          <p:nvPr/>
        </p:nvSpPr>
        <p:spPr bwMode="auto">
          <a:xfrm>
            <a:off x="6553200" y="6461125"/>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500" b="1">
                <a:solidFill>
                  <a:schemeClr val="bg1"/>
                </a:solidFill>
                <a:latin typeface="Calibri" pitchFamily="34" charset="0"/>
                <a:ea typeface="Calibri" pitchFamily="34" charset="0"/>
                <a:cs typeface="Calibri" pitchFamily="34" charset="0"/>
              </a:rPr>
              <a:t>www.MnGreenStep.org </a:t>
            </a:r>
          </a:p>
        </p:txBody>
      </p:sp>
      <p:sp>
        <p:nvSpPr>
          <p:cNvPr id="4104" name="AutoShape 14"/>
          <p:cNvSpPr>
            <a:spLocks noChangeArrowheads="1"/>
          </p:cNvSpPr>
          <p:nvPr/>
        </p:nvSpPr>
        <p:spPr bwMode="auto">
          <a:xfrm>
            <a:off x="575252" y="1370013"/>
            <a:ext cx="7874000" cy="4878387"/>
          </a:xfrm>
          <a:prstGeom prst="roundRect">
            <a:avLst>
              <a:gd name="adj" fmla="val 5556"/>
            </a:avLst>
          </a:prstGeom>
          <a:gradFill rotWithShape="1">
            <a:gsLst>
              <a:gs pos="0">
                <a:schemeClr val="bg1"/>
              </a:gs>
              <a:gs pos="100000">
                <a:srgbClr val="DFE9F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5" name="Rectangle 4"/>
          <p:cNvSpPr>
            <a:spLocks noGrp="1" noChangeArrowheads="1"/>
          </p:cNvSpPr>
          <p:nvPr>
            <p:ph type="body" idx="1"/>
          </p:nvPr>
        </p:nvSpPr>
        <p:spPr>
          <a:xfrm>
            <a:off x="838200" y="1752600"/>
            <a:ext cx="7315200" cy="4495800"/>
          </a:xfrm>
        </p:spPr>
        <p:txBody>
          <a:bodyPr>
            <a:normAutofit/>
          </a:bodyPr>
          <a:lstStyle/>
          <a:p>
            <a:pPr marL="0" indent="0">
              <a:buNone/>
            </a:pPr>
            <a:r>
              <a:rPr lang="en-US" altLang="en-US" dirty="0" smtClean="0">
                <a:solidFill>
                  <a:srgbClr val="0070C0"/>
                </a:solidFill>
                <a:latin typeface="Calibri" pitchFamily="34" charset="0"/>
                <a:ea typeface="Calibri" pitchFamily="34" charset="0"/>
                <a:cs typeface="Calibri" pitchFamily="34" charset="0"/>
              </a:rPr>
              <a:t>Example: Infrastructure for Walking/Biking</a:t>
            </a:r>
          </a:p>
          <a:p>
            <a:pPr marL="0" indent="0">
              <a:buNone/>
            </a:pPr>
            <a:r>
              <a:rPr lang="en-US" altLang="en-US" dirty="0" smtClean="0">
                <a:solidFill>
                  <a:srgbClr val="0070C0"/>
                </a:solidFill>
                <a:latin typeface="Calibri" pitchFamily="34" charset="0"/>
                <a:ea typeface="Calibri" pitchFamily="34" charset="0"/>
                <a:cs typeface="Calibri" pitchFamily="34" charset="0"/>
              </a:rPr>
              <a:t>  </a:t>
            </a:r>
          </a:p>
          <a:p>
            <a:pPr>
              <a:buFont typeface="Wingdings" panose="05000000000000000000" pitchFamily="2" charset="2"/>
              <a:buChar char="q"/>
            </a:pPr>
            <a:r>
              <a:rPr lang="en-US" altLang="en-US" i="1" u="sng" dirty="0" smtClean="0">
                <a:solidFill>
                  <a:srgbClr val="0070C0"/>
                </a:solidFill>
                <a:latin typeface="Calibri" pitchFamily="34" charset="0"/>
                <a:ea typeface="Calibri" pitchFamily="34" charset="0"/>
                <a:cs typeface="Calibri" pitchFamily="34" charset="0"/>
              </a:rPr>
              <a:t>%</a:t>
            </a:r>
            <a:r>
              <a:rPr lang="en-US" altLang="en-US" i="1" dirty="0" smtClean="0">
                <a:solidFill>
                  <a:srgbClr val="0070C0"/>
                </a:solidFill>
                <a:latin typeface="Calibri" pitchFamily="34" charset="0"/>
                <a:ea typeface="Calibri" pitchFamily="34" charset="0"/>
                <a:cs typeface="Calibri" pitchFamily="34" charset="0"/>
              </a:rPr>
              <a:t> of housing within 1 mile of a bike 	route</a:t>
            </a:r>
          </a:p>
          <a:p>
            <a:pPr>
              <a:buFont typeface="Wingdings" panose="05000000000000000000" pitchFamily="2" charset="2"/>
              <a:buChar char="q"/>
            </a:pPr>
            <a:r>
              <a:rPr lang="en-US" altLang="en-US" i="1" dirty="0" smtClean="0">
                <a:solidFill>
                  <a:srgbClr val="0070C0"/>
                </a:solidFill>
                <a:latin typeface="Calibri" pitchFamily="34" charset="0"/>
                <a:ea typeface="Calibri" pitchFamily="34" charset="0"/>
                <a:cs typeface="Calibri" pitchFamily="34" charset="0"/>
              </a:rPr>
              <a:t>  </a:t>
            </a:r>
            <a:r>
              <a:rPr lang="en-US" altLang="en-US" i="1" u="sng" dirty="0" err="1" smtClean="0">
                <a:solidFill>
                  <a:srgbClr val="0070C0"/>
                </a:solidFill>
                <a:latin typeface="Calibri" pitchFamily="34" charset="0"/>
                <a:ea typeface="Calibri" pitchFamily="34" charset="0"/>
                <a:cs typeface="Calibri" pitchFamily="34" charset="0"/>
              </a:rPr>
              <a:t>WalkScore</a:t>
            </a:r>
            <a:r>
              <a:rPr lang="en-US" altLang="en-US" i="1" dirty="0" smtClean="0">
                <a:solidFill>
                  <a:srgbClr val="0070C0"/>
                </a:solidFill>
                <a:latin typeface="Calibri" pitchFamily="34" charset="0"/>
                <a:ea typeface="Calibri" pitchFamily="34" charset="0"/>
                <a:cs typeface="Calibri" pitchFamily="34" charset="0"/>
              </a:rPr>
              <a:t> for your city or downtown</a:t>
            </a:r>
          </a:p>
          <a:p>
            <a:pPr>
              <a:buFont typeface="Wingdings" panose="05000000000000000000" pitchFamily="2" charset="2"/>
              <a:buChar char="q"/>
            </a:pPr>
            <a:r>
              <a:rPr lang="en-US" altLang="en-US" i="1" dirty="0">
                <a:solidFill>
                  <a:srgbClr val="0070C0"/>
                </a:solidFill>
              </a:rPr>
              <a:t> </a:t>
            </a:r>
            <a:r>
              <a:rPr lang="en-US" altLang="en-US" i="1" dirty="0" smtClean="0">
                <a:solidFill>
                  <a:srgbClr val="0070C0"/>
                </a:solidFill>
              </a:rPr>
              <a:t> </a:t>
            </a:r>
            <a:r>
              <a:rPr lang="en-US" altLang="en-US" i="1" u="sng" dirty="0" smtClean="0">
                <a:solidFill>
                  <a:srgbClr val="0070C0"/>
                </a:solidFill>
              </a:rPr>
              <a:t>Miles</a:t>
            </a:r>
            <a:r>
              <a:rPr lang="en-US" altLang="en-US" i="1" dirty="0" smtClean="0">
                <a:solidFill>
                  <a:srgbClr val="0070C0"/>
                </a:solidFill>
              </a:rPr>
              <a:t> </a:t>
            </a:r>
            <a:r>
              <a:rPr lang="en-US" altLang="en-US" i="1" dirty="0">
                <a:solidFill>
                  <a:srgbClr val="0070C0"/>
                </a:solidFill>
              </a:rPr>
              <a:t>of new or reconstructed            </a:t>
            </a:r>
            <a:r>
              <a:rPr lang="en-US" altLang="en-US" i="1" dirty="0" smtClean="0">
                <a:solidFill>
                  <a:srgbClr val="0070C0"/>
                </a:solidFill>
              </a:rPr>
              <a:t>   	sidewalks </a:t>
            </a:r>
            <a:r>
              <a:rPr lang="en-US" altLang="en-US" i="1" dirty="0">
                <a:solidFill>
                  <a:srgbClr val="0070C0"/>
                </a:solidFill>
              </a:rPr>
              <a:t>&amp; trails last year </a:t>
            </a:r>
            <a:endParaRPr lang="en-US" altLang="en-US" dirty="0" smtClean="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8935021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mas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4100" name="Picture 20" descr="GS-logo-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1447800" y="76200"/>
            <a:ext cx="7239000" cy="1143000"/>
          </a:xfrm>
          <a:effectLst>
            <a:outerShdw dist="17961" dir="2700000" algn="ctr" rotWithShape="0">
              <a:schemeClr val="bg2">
                <a:alpha val="50000"/>
              </a:schemeClr>
            </a:outerShdw>
          </a:effectLst>
        </p:spPr>
        <p:txBody>
          <a:bodyPr/>
          <a:lstStyle/>
          <a:p>
            <a:pPr eaLnBrk="1" hangingPunct="1"/>
            <a:r>
              <a:rPr lang="en-US" altLang="en-US" sz="4200" b="1" dirty="0" smtClean="0">
                <a:solidFill>
                  <a:schemeClr val="bg1"/>
                </a:solidFill>
                <a:latin typeface="Calibri" pitchFamily="34" charset="0"/>
                <a:ea typeface="Calibri" pitchFamily="34" charset="0"/>
                <a:cs typeface="Calibri" pitchFamily="34" charset="0"/>
              </a:rPr>
              <a:t>Aspirational Goal</a:t>
            </a:r>
          </a:p>
        </p:txBody>
      </p:sp>
      <p:sp>
        <p:nvSpPr>
          <p:cNvPr id="4102" name="Rectangle 35"/>
          <p:cNvSpPr>
            <a:spLocks noChangeArrowheads="1"/>
          </p:cNvSpPr>
          <p:nvPr/>
        </p:nvSpPr>
        <p:spPr bwMode="auto">
          <a:xfrm>
            <a:off x="0" y="6477000"/>
            <a:ext cx="9144000" cy="381000"/>
          </a:xfrm>
          <a:prstGeom prst="rect">
            <a:avLst/>
          </a:prstGeom>
          <a:solidFill>
            <a:srgbClr val="76A24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3" name="Text Box 36"/>
          <p:cNvSpPr txBox="1">
            <a:spLocks noChangeArrowheads="1"/>
          </p:cNvSpPr>
          <p:nvPr/>
        </p:nvSpPr>
        <p:spPr bwMode="auto">
          <a:xfrm>
            <a:off x="6553200" y="6461125"/>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500" b="1">
                <a:solidFill>
                  <a:schemeClr val="bg1"/>
                </a:solidFill>
                <a:latin typeface="Calibri" pitchFamily="34" charset="0"/>
                <a:ea typeface="Calibri" pitchFamily="34" charset="0"/>
                <a:cs typeface="Calibri" pitchFamily="34" charset="0"/>
              </a:rPr>
              <a:t>www.MnGreenStep.org </a:t>
            </a:r>
          </a:p>
        </p:txBody>
      </p:sp>
      <p:sp>
        <p:nvSpPr>
          <p:cNvPr id="4104" name="AutoShape 14"/>
          <p:cNvSpPr>
            <a:spLocks noChangeArrowheads="1"/>
          </p:cNvSpPr>
          <p:nvPr/>
        </p:nvSpPr>
        <p:spPr bwMode="auto">
          <a:xfrm>
            <a:off x="563707" y="1726334"/>
            <a:ext cx="7874000" cy="4191000"/>
          </a:xfrm>
          <a:prstGeom prst="roundRect">
            <a:avLst>
              <a:gd name="adj" fmla="val 5556"/>
            </a:avLst>
          </a:prstGeom>
          <a:gradFill rotWithShape="1">
            <a:gsLst>
              <a:gs pos="0">
                <a:schemeClr val="bg1"/>
              </a:gs>
              <a:gs pos="100000">
                <a:srgbClr val="DFE9F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5" name="Rectangle 4"/>
          <p:cNvSpPr>
            <a:spLocks noGrp="1" noChangeArrowheads="1"/>
          </p:cNvSpPr>
          <p:nvPr>
            <p:ph type="body" idx="1"/>
          </p:nvPr>
        </p:nvSpPr>
        <p:spPr>
          <a:xfrm>
            <a:off x="914400" y="1778866"/>
            <a:ext cx="7315200" cy="4088534"/>
          </a:xfrm>
        </p:spPr>
        <p:txBody>
          <a:bodyPr>
            <a:normAutofit/>
          </a:bodyPr>
          <a:lstStyle/>
          <a:p>
            <a:r>
              <a:rPr lang="en-US" altLang="en-US" sz="2600" i="1" dirty="0">
                <a:solidFill>
                  <a:srgbClr val="0070C0"/>
                </a:solidFill>
              </a:rPr>
              <a:t>In order to flourish as a society, 		</a:t>
            </a:r>
          </a:p>
          <a:p>
            <a:pPr marL="0" indent="0">
              <a:buNone/>
            </a:pPr>
            <a:r>
              <a:rPr lang="en-US" altLang="en-US" sz="2600" i="1" dirty="0">
                <a:solidFill>
                  <a:srgbClr val="0070C0"/>
                </a:solidFill>
              </a:rPr>
              <a:t>	what’s good for our economy, and                                   	what’s good for our environment                              </a:t>
            </a:r>
          </a:p>
          <a:p>
            <a:pPr marL="0" indent="0">
              <a:buNone/>
            </a:pPr>
            <a:r>
              <a:rPr lang="en-US" altLang="en-US" sz="2600" b="1" i="1" dirty="0">
                <a:solidFill>
                  <a:srgbClr val="0070C0"/>
                </a:solidFill>
              </a:rPr>
              <a:t>		must become </a:t>
            </a:r>
            <a:r>
              <a:rPr lang="en-US" altLang="en-US" sz="2600" i="1" dirty="0">
                <a:solidFill>
                  <a:srgbClr val="0070C0"/>
                </a:solidFill>
              </a:rPr>
              <a:t>one-in-the-same.                                </a:t>
            </a:r>
          </a:p>
          <a:p>
            <a:pPr marL="0" indent="0">
              <a:buNone/>
            </a:pPr>
            <a:endParaRPr lang="en-US" altLang="en-US" sz="2600" i="1" dirty="0">
              <a:solidFill>
                <a:srgbClr val="0070C0"/>
              </a:solidFill>
            </a:endParaRPr>
          </a:p>
          <a:p>
            <a:r>
              <a:rPr lang="en-US" altLang="en-US" sz="2600" i="1" dirty="0">
                <a:solidFill>
                  <a:srgbClr val="0070C0"/>
                </a:solidFill>
              </a:rPr>
              <a:t>This is the common sense of                                  sustainable development.</a:t>
            </a:r>
            <a:endParaRPr lang="en-US" altLang="en-US" sz="2600" i="1" dirty="0">
              <a:solidFill>
                <a:srgbClr val="0070C0"/>
              </a:solidFill>
              <a:latin typeface="Arial" charset="0"/>
            </a:endParaRPr>
          </a:p>
          <a:p>
            <a:pPr marL="0" indent="0">
              <a:lnSpc>
                <a:spcPct val="110000"/>
              </a:lnSpc>
              <a:buNone/>
            </a:pPr>
            <a:r>
              <a:rPr lang="en-US" sz="2800" dirty="0"/>
              <a:t>	-- Governor Carlson (1992</a:t>
            </a:r>
            <a:r>
              <a:rPr lang="en-US" sz="2800" dirty="0" smtClean="0"/>
              <a:t>)</a:t>
            </a:r>
          </a:p>
          <a:p>
            <a:pPr marL="0" indent="0">
              <a:lnSpc>
                <a:spcPct val="110000"/>
              </a:lnSpc>
              <a:buNone/>
            </a:pPr>
            <a:endParaRPr lang="en-US" sz="4300" dirty="0" smtClean="0"/>
          </a:p>
        </p:txBody>
      </p:sp>
    </p:spTree>
    <p:extLst>
      <p:ext uri="{BB962C8B-B14F-4D97-AF65-F5344CB8AC3E}">
        <p14:creationId xmlns:p14="http://schemas.microsoft.com/office/powerpoint/2010/main" val="30693284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mainstreet_shutterstock_537119.jpg"/>
          <p:cNvPicPr>
            <a:picLocks noChangeAspect="1"/>
          </p:cNvPicPr>
          <p:nvPr/>
        </p:nvPicPr>
        <p:blipFill>
          <a:blip r:embed="rId3" cstate="screen"/>
          <a:srcRect/>
          <a:stretch>
            <a:fillRect/>
          </a:stretch>
        </p:blipFill>
        <p:spPr bwMode="auto">
          <a:xfrm>
            <a:off x="0" y="388938"/>
            <a:ext cx="9144000" cy="6469062"/>
          </a:xfrm>
          <a:prstGeom prst="rect">
            <a:avLst/>
          </a:prstGeom>
          <a:noFill/>
          <a:ln w="9525">
            <a:noFill/>
            <a:miter lim="800000"/>
            <a:headEnd/>
            <a:tailEnd/>
          </a:ln>
        </p:spPr>
      </p:pic>
      <p:sp>
        <p:nvSpPr>
          <p:cNvPr id="22531" name="Rectangle 7"/>
          <p:cNvSpPr>
            <a:spLocks noChangeArrowheads="1"/>
          </p:cNvSpPr>
          <p:nvPr/>
        </p:nvSpPr>
        <p:spPr bwMode="auto">
          <a:xfrm>
            <a:off x="0" y="1143000"/>
            <a:ext cx="12496800" cy="5715000"/>
          </a:xfrm>
          <a:prstGeom prst="rect">
            <a:avLst/>
          </a:prstGeom>
          <a:gradFill rotWithShape="0">
            <a:gsLst>
              <a:gs pos="0">
                <a:schemeClr val="bg1">
                  <a:alpha val="0"/>
                </a:schemeClr>
              </a:gs>
              <a:gs pos="100000">
                <a:schemeClr val="bg1"/>
              </a:gs>
            </a:gsLst>
            <a:lin ang="10800000"/>
          </a:gradFill>
          <a:ln w="0" algn="ctr">
            <a:noFill/>
            <a:round/>
            <a:headEnd/>
            <a:tailEnd/>
          </a:ln>
        </p:spPr>
        <p:txBody>
          <a:bodyPr/>
          <a:lstStyle/>
          <a:p>
            <a:endParaRPr lang="en-US"/>
          </a:p>
        </p:txBody>
      </p:sp>
      <p:sp>
        <p:nvSpPr>
          <p:cNvPr id="22532" name="Rectangle 34"/>
          <p:cNvSpPr>
            <a:spLocks noGrp="1" noChangeArrowheads="1"/>
          </p:cNvSpPr>
          <p:nvPr>
            <p:ph type="body" idx="1"/>
          </p:nvPr>
        </p:nvSpPr>
        <p:spPr>
          <a:xfrm>
            <a:off x="304800" y="1689100"/>
            <a:ext cx="4953000" cy="4667250"/>
          </a:xfrm>
          <a:noFill/>
        </p:spPr>
        <p:txBody>
          <a:bodyPr/>
          <a:lstStyle/>
          <a:p>
            <a:pPr marL="0" indent="0" eaLnBrk="1" hangingPunct="1">
              <a:buFontTx/>
              <a:buNone/>
            </a:pPr>
            <a:r>
              <a:rPr lang="en-US" sz="2800" b="1" dirty="0" smtClean="0">
                <a:latin typeface="Calibri" pitchFamily="34" charset="0"/>
                <a:ea typeface="Calibri" pitchFamily="34" charset="0"/>
                <a:cs typeface="Calibri" pitchFamily="34" charset="0"/>
              </a:rPr>
              <a:t>Philipp Muessig</a:t>
            </a:r>
          </a:p>
          <a:p>
            <a:pPr marL="0" indent="0" eaLnBrk="1" hangingPunct="1">
              <a:buFontTx/>
              <a:buNone/>
            </a:pPr>
            <a:r>
              <a:rPr lang="en-US" sz="2000" b="1" dirty="0" err="1" smtClean="0">
                <a:latin typeface="Calibri" pitchFamily="34" charset="0"/>
                <a:ea typeface="Calibri" pitchFamily="34" charset="0"/>
                <a:cs typeface="Calibri" pitchFamily="34" charset="0"/>
              </a:rPr>
              <a:t>GreenStep</a:t>
            </a:r>
            <a:r>
              <a:rPr lang="en-US" sz="2000" b="1" dirty="0" smtClean="0">
                <a:latin typeface="Calibri" pitchFamily="34" charset="0"/>
                <a:ea typeface="Calibri" pitchFamily="34" charset="0"/>
                <a:cs typeface="Calibri" pitchFamily="34" charset="0"/>
              </a:rPr>
              <a:t> Cities Program Coordinator</a:t>
            </a:r>
          </a:p>
          <a:p>
            <a:pPr marL="0" indent="0" eaLnBrk="1" hangingPunct="1">
              <a:buFontTx/>
              <a:buNone/>
            </a:pPr>
            <a:r>
              <a:rPr lang="en-US" sz="2000" b="1" dirty="0" smtClean="0">
                <a:latin typeface="Calibri" pitchFamily="34" charset="0"/>
                <a:ea typeface="Calibri" pitchFamily="34" charset="0"/>
                <a:cs typeface="Calibri" pitchFamily="34" charset="0"/>
              </a:rPr>
              <a:t>At the MPCA </a:t>
            </a:r>
          </a:p>
          <a:p>
            <a:pPr eaLnBrk="1" hangingPunct="1">
              <a:buFont typeface="Wingdings" panose="05000000000000000000" pitchFamily="2" charset="2"/>
              <a:buChar char="Ø"/>
            </a:pPr>
            <a:r>
              <a:rPr lang="en-US" sz="2000" b="1" dirty="0" smtClean="0">
                <a:latin typeface="Calibri" pitchFamily="34" charset="0"/>
                <a:ea typeface="Calibri" pitchFamily="34" charset="0"/>
                <a:cs typeface="Calibri" pitchFamily="34" charset="0"/>
              </a:rPr>
              <a:t>Click “Contact” on </a:t>
            </a:r>
            <a:r>
              <a:rPr lang="en-US" sz="2000" b="1" dirty="0" err="1" smtClean="0">
                <a:latin typeface="Calibri" pitchFamily="34" charset="0"/>
                <a:ea typeface="Calibri" pitchFamily="34" charset="0"/>
                <a:cs typeface="Calibri" pitchFamily="34" charset="0"/>
              </a:rPr>
              <a:t>GreenStep</a:t>
            </a:r>
            <a:r>
              <a:rPr lang="en-US" sz="2000" b="1" dirty="0" smtClean="0">
                <a:latin typeface="Calibri" pitchFamily="34" charset="0"/>
                <a:ea typeface="Calibri" pitchFamily="34" charset="0"/>
                <a:cs typeface="Calibri" pitchFamily="34" charset="0"/>
              </a:rPr>
              <a:t> home page </a:t>
            </a:r>
          </a:p>
          <a:p>
            <a:pPr marL="0" indent="0" eaLnBrk="1" hangingPunct="1">
              <a:buFontTx/>
              <a:buNone/>
            </a:pPr>
            <a:endParaRPr lang="en-US" sz="2800" b="1" dirty="0" smtClean="0">
              <a:latin typeface="Calibri" pitchFamily="34" charset="0"/>
              <a:ea typeface="Calibri" pitchFamily="34" charset="0"/>
              <a:cs typeface="Calibri" pitchFamily="34" charset="0"/>
            </a:endParaRPr>
          </a:p>
        </p:txBody>
      </p:sp>
      <p:sp>
        <p:nvSpPr>
          <p:cNvPr id="8" name="Rectangle 3"/>
          <p:cNvSpPr>
            <a:spLocks noChangeArrowheads="1"/>
          </p:cNvSpPr>
          <p:nvPr/>
        </p:nvSpPr>
        <p:spPr bwMode="auto">
          <a:xfrm>
            <a:off x="0" y="0"/>
            <a:ext cx="9144000" cy="1219200"/>
          </a:xfrm>
          <a:prstGeom prst="rect">
            <a:avLst/>
          </a:prstGeom>
          <a:solidFill>
            <a:srgbClr val="5BB446"/>
          </a:solidFill>
          <a:ln w="9525">
            <a:noFill/>
            <a:miter lim="800000"/>
            <a:headEnd/>
            <a:tailEnd/>
          </a:ln>
        </p:spPr>
        <p:txBody>
          <a:bodyPr wrap="none" anchor="ctr"/>
          <a:lstStyle/>
          <a:p>
            <a:endParaRPr lang="en-US"/>
          </a:p>
        </p:txBody>
      </p:sp>
      <p:sp>
        <p:nvSpPr>
          <p:cNvPr id="2" name="Rectangle 21"/>
          <p:cNvSpPr>
            <a:spLocks noGrp="1" noChangeArrowheads="1"/>
          </p:cNvSpPr>
          <p:nvPr>
            <p:ph type="title"/>
          </p:nvPr>
        </p:nvSpPr>
        <p:spPr>
          <a:xfrm>
            <a:off x="1447800" y="76200"/>
            <a:ext cx="7239000" cy="1143000"/>
          </a:xfrm>
          <a:effectLst>
            <a:outerShdw dist="17961" dir="2700000" algn="ctr" rotWithShape="0">
              <a:schemeClr val="bg2">
                <a:alpha val="50000"/>
              </a:schemeClr>
            </a:outerShdw>
          </a:effectLst>
        </p:spPr>
        <p:txBody>
          <a:bodyPr/>
          <a:lstStyle/>
          <a:p>
            <a:pPr eaLnBrk="1" hangingPunct="1">
              <a:defRPr/>
            </a:pPr>
            <a:r>
              <a:rPr lang="en-US" sz="4200" b="1" dirty="0" smtClean="0">
                <a:solidFill>
                  <a:schemeClr val="bg1"/>
                </a:solidFill>
                <a:latin typeface="Calibri" pitchFamily="34" charset="0"/>
                <a:ea typeface="Calibri" pitchFamily="34" charset="0"/>
                <a:cs typeface="Calibri" pitchFamily="34" charset="0"/>
              </a:rPr>
              <a:t>Questions, Comments</a:t>
            </a:r>
          </a:p>
        </p:txBody>
      </p:sp>
      <p:sp>
        <p:nvSpPr>
          <p:cNvPr id="10" name="Rectangle 35"/>
          <p:cNvSpPr>
            <a:spLocks noChangeArrowheads="1"/>
          </p:cNvSpPr>
          <p:nvPr/>
        </p:nvSpPr>
        <p:spPr bwMode="auto">
          <a:xfrm>
            <a:off x="0" y="6553200"/>
            <a:ext cx="9144000" cy="381000"/>
          </a:xfrm>
          <a:prstGeom prst="rect">
            <a:avLst/>
          </a:prstGeom>
          <a:solidFill>
            <a:srgbClr val="76A240"/>
          </a:solidFill>
          <a:ln w="9525" algn="ctr">
            <a:noFill/>
            <a:miter lim="800000"/>
            <a:headEnd/>
            <a:tailEnd/>
          </a:ln>
        </p:spPr>
        <p:txBody>
          <a:bodyPr wrap="none" anchor="ctr"/>
          <a:lstStyle/>
          <a:p>
            <a:endParaRPr lang="en-US"/>
          </a:p>
        </p:txBody>
      </p:sp>
      <p:sp>
        <p:nvSpPr>
          <p:cNvPr id="11" name="Text Box 36"/>
          <p:cNvSpPr txBox="1">
            <a:spLocks noChangeArrowheads="1"/>
          </p:cNvSpPr>
          <p:nvPr/>
        </p:nvSpPr>
        <p:spPr bwMode="auto">
          <a:xfrm>
            <a:off x="6553200" y="6553200"/>
            <a:ext cx="2590800" cy="323850"/>
          </a:xfrm>
          <a:prstGeom prst="rect">
            <a:avLst/>
          </a:prstGeom>
          <a:noFill/>
          <a:ln w="9525" algn="ctr">
            <a:noFill/>
            <a:miter lim="800000"/>
            <a:headEnd/>
            <a:tailEnd/>
          </a:ln>
        </p:spPr>
        <p:txBody>
          <a:bodyPr>
            <a:spAutoFit/>
          </a:bodyPr>
          <a:lstStyle/>
          <a:p>
            <a:pPr>
              <a:spcBef>
                <a:spcPct val="50000"/>
              </a:spcBef>
            </a:pPr>
            <a:r>
              <a:rPr lang="en-US" sz="1500" b="1">
                <a:solidFill>
                  <a:schemeClr val="bg1"/>
                </a:solidFill>
                <a:latin typeface="Calibri" pitchFamily="34" charset="0"/>
                <a:ea typeface="Calibri" pitchFamily="34" charset="0"/>
                <a:cs typeface="Calibri" pitchFamily="34" charset="0"/>
              </a:rPr>
              <a:t>www.MnGreenStep.org </a:t>
            </a:r>
          </a:p>
        </p:txBody>
      </p:sp>
      <p:pic>
        <p:nvPicPr>
          <p:cNvPr id="12" name="Picture 3" descr="G:\AGRO\MISA\regpart\certs\Programs - GreenStep Cities\GreenStep Cities\GreenStep Graphics\Logo\GreenStep logo\GS-logo-ppt2.png"/>
          <p:cNvPicPr>
            <a:picLocks noChangeAspect="1" noChangeArrowheads="1"/>
          </p:cNvPicPr>
          <p:nvPr/>
        </p:nvPicPr>
        <p:blipFill>
          <a:blip r:embed="rId4" cstate="screen"/>
          <a:srcRect/>
          <a:stretch>
            <a:fillRect/>
          </a:stretch>
        </p:blipFill>
        <p:spPr bwMode="auto">
          <a:xfrm>
            <a:off x="139700" y="127000"/>
            <a:ext cx="711200" cy="990600"/>
          </a:xfrm>
          <a:prstGeom prst="rect">
            <a:avLst/>
          </a:prstGeom>
          <a:noFill/>
        </p:spPr>
      </p:pic>
    </p:spTree>
    <p:extLst>
      <p:ext uri="{BB962C8B-B14F-4D97-AF65-F5344CB8AC3E}">
        <p14:creationId xmlns:p14="http://schemas.microsoft.com/office/powerpoint/2010/main" val="40726309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mas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4100" name="Picture 20" descr="GS-logo-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1447800" y="76200"/>
            <a:ext cx="7239000" cy="1143000"/>
          </a:xfrm>
          <a:effectLst>
            <a:outerShdw dist="17961" dir="2700000" algn="ctr" rotWithShape="0">
              <a:schemeClr val="bg2">
                <a:alpha val="50000"/>
              </a:schemeClr>
            </a:outerShdw>
          </a:effectLst>
        </p:spPr>
        <p:txBody>
          <a:bodyPr/>
          <a:lstStyle/>
          <a:p>
            <a:pPr eaLnBrk="1" hangingPunct="1"/>
            <a:r>
              <a:rPr lang="en-US" altLang="en-US" sz="4200" b="1" dirty="0" smtClean="0">
                <a:solidFill>
                  <a:schemeClr val="bg1"/>
                </a:solidFill>
                <a:latin typeface="Calibri" pitchFamily="34" charset="0"/>
                <a:ea typeface="Calibri" pitchFamily="34" charset="0"/>
                <a:cs typeface="Calibri" pitchFamily="34" charset="0"/>
              </a:rPr>
              <a:t>Key Program Elements</a:t>
            </a:r>
          </a:p>
        </p:txBody>
      </p:sp>
      <p:sp>
        <p:nvSpPr>
          <p:cNvPr id="4102" name="Rectangle 35"/>
          <p:cNvSpPr>
            <a:spLocks noChangeArrowheads="1"/>
          </p:cNvSpPr>
          <p:nvPr/>
        </p:nvSpPr>
        <p:spPr bwMode="auto">
          <a:xfrm>
            <a:off x="0" y="6477000"/>
            <a:ext cx="9144000" cy="381000"/>
          </a:xfrm>
          <a:prstGeom prst="rect">
            <a:avLst/>
          </a:prstGeom>
          <a:solidFill>
            <a:srgbClr val="76A24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3" name="Text Box 36"/>
          <p:cNvSpPr txBox="1">
            <a:spLocks noChangeArrowheads="1"/>
          </p:cNvSpPr>
          <p:nvPr/>
        </p:nvSpPr>
        <p:spPr bwMode="auto">
          <a:xfrm>
            <a:off x="6553200" y="6461125"/>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500" b="1">
                <a:solidFill>
                  <a:schemeClr val="bg1"/>
                </a:solidFill>
                <a:latin typeface="Calibri" pitchFamily="34" charset="0"/>
                <a:ea typeface="Calibri" pitchFamily="34" charset="0"/>
                <a:cs typeface="Calibri" pitchFamily="34" charset="0"/>
              </a:rPr>
              <a:t>www.MnGreenStep.org </a:t>
            </a:r>
          </a:p>
        </p:txBody>
      </p:sp>
      <p:sp>
        <p:nvSpPr>
          <p:cNvPr id="4104" name="AutoShape 14"/>
          <p:cNvSpPr>
            <a:spLocks noChangeArrowheads="1"/>
          </p:cNvSpPr>
          <p:nvPr/>
        </p:nvSpPr>
        <p:spPr bwMode="auto">
          <a:xfrm>
            <a:off x="533400" y="1778866"/>
            <a:ext cx="7874000" cy="4191000"/>
          </a:xfrm>
          <a:prstGeom prst="roundRect">
            <a:avLst>
              <a:gd name="adj" fmla="val 5556"/>
            </a:avLst>
          </a:prstGeom>
          <a:gradFill rotWithShape="1">
            <a:gsLst>
              <a:gs pos="0">
                <a:schemeClr val="bg1"/>
              </a:gs>
              <a:gs pos="100000">
                <a:srgbClr val="DFE9F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4105" name="Rectangle 4"/>
          <p:cNvSpPr>
            <a:spLocks noGrp="1" noChangeArrowheads="1"/>
          </p:cNvSpPr>
          <p:nvPr>
            <p:ph type="body" idx="1"/>
          </p:nvPr>
        </p:nvSpPr>
        <p:spPr>
          <a:xfrm>
            <a:off x="609600" y="1905000"/>
            <a:ext cx="7620000" cy="3886200"/>
          </a:xfrm>
        </p:spPr>
        <p:txBody>
          <a:bodyPr>
            <a:normAutofit lnSpcReduction="10000"/>
          </a:bodyPr>
          <a:lstStyle/>
          <a:p>
            <a:r>
              <a:rPr lang="en-US" altLang="en-US" sz="2800" dirty="0" smtClean="0">
                <a:latin typeface="Calibri" pitchFamily="34" charset="0"/>
                <a:ea typeface="Calibri" pitchFamily="34" charset="0"/>
                <a:cs typeface="Calibri" pitchFamily="34" charset="0"/>
              </a:rPr>
              <a:t>Voluntary; self-paced</a:t>
            </a:r>
          </a:p>
          <a:p>
            <a:r>
              <a:rPr lang="en-US" altLang="en-US" sz="2800" dirty="0" smtClean="0">
                <a:latin typeface="Calibri" pitchFamily="34" charset="0"/>
                <a:ea typeface="Calibri" pitchFamily="34" charset="0"/>
                <a:cs typeface="Calibri" pitchFamily="34" charset="0"/>
              </a:rPr>
              <a:t>Free to join</a:t>
            </a:r>
          </a:p>
          <a:p>
            <a:r>
              <a:rPr lang="en-US" altLang="en-US" sz="2800" dirty="0" smtClean="0">
                <a:latin typeface="Calibri" pitchFamily="34" charset="0"/>
                <a:ea typeface="Calibri" pitchFamily="34" charset="0"/>
                <a:cs typeface="Calibri" pitchFamily="34" charset="0"/>
              </a:rPr>
              <a:t>Technical assistance</a:t>
            </a:r>
          </a:p>
          <a:p>
            <a:r>
              <a:rPr lang="en-US" altLang="en-US" sz="2800" dirty="0" smtClean="0">
                <a:latin typeface="Calibri" pitchFamily="34" charset="0"/>
                <a:ea typeface="Calibri" pitchFamily="34" charset="0"/>
                <a:cs typeface="Calibri" pitchFamily="34" charset="0"/>
              </a:rPr>
              <a:t>Recognition by peers (LMC)</a:t>
            </a:r>
          </a:p>
          <a:p>
            <a:r>
              <a:rPr lang="en-US" altLang="en-US" sz="2800" dirty="0" smtClean="0">
                <a:latin typeface="Calibri" pitchFamily="34" charset="0"/>
                <a:ea typeface="Calibri" pitchFamily="34" charset="0"/>
                <a:cs typeface="Calibri" pitchFamily="34" charset="0"/>
              </a:rPr>
              <a:t>Continuous improvement </a:t>
            </a:r>
          </a:p>
          <a:p>
            <a:pPr marL="0" indent="0">
              <a:buNone/>
            </a:pPr>
            <a:r>
              <a:rPr lang="en-US" altLang="en-US" sz="2800" dirty="0">
                <a:latin typeface="Calibri" pitchFamily="34" charset="0"/>
                <a:ea typeface="Calibri" pitchFamily="34" charset="0"/>
                <a:cs typeface="Calibri" pitchFamily="34" charset="0"/>
              </a:rPr>
              <a:t>	</a:t>
            </a:r>
            <a:r>
              <a:rPr lang="en-US" altLang="en-US" sz="2800" dirty="0" smtClean="0">
                <a:latin typeface="Calibri" pitchFamily="34" charset="0"/>
                <a:ea typeface="Calibri" pitchFamily="34" charset="0"/>
                <a:cs typeface="Calibri" pitchFamily="34" charset="0"/>
              </a:rPr>
              <a:t>framework</a:t>
            </a:r>
          </a:p>
          <a:p>
            <a:r>
              <a:rPr lang="en-US" altLang="en-US" sz="2800" dirty="0" smtClean="0">
                <a:latin typeface="Calibri" pitchFamily="34" charset="0"/>
                <a:ea typeface="Calibri" pitchFamily="34" charset="0"/>
                <a:cs typeface="Calibri" pitchFamily="34" charset="0"/>
              </a:rPr>
              <a:t>175 possible actions grouped</a:t>
            </a:r>
          </a:p>
          <a:p>
            <a:pPr marL="0" indent="0">
              <a:buNone/>
            </a:pPr>
            <a:r>
              <a:rPr lang="en-US" altLang="en-US" sz="2800" dirty="0">
                <a:latin typeface="Calibri" pitchFamily="34" charset="0"/>
                <a:ea typeface="Calibri" pitchFamily="34" charset="0"/>
                <a:cs typeface="Calibri" pitchFamily="34" charset="0"/>
              </a:rPr>
              <a:t> </a:t>
            </a:r>
            <a:r>
              <a:rPr lang="en-US" altLang="en-US" sz="2800" dirty="0" smtClean="0">
                <a:latin typeface="Calibri" pitchFamily="34" charset="0"/>
                <a:ea typeface="Calibri" pitchFamily="34" charset="0"/>
                <a:cs typeface="Calibri" pitchFamily="34" charset="0"/>
              </a:rPr>
              <a:t>    into 29 best practices</a:t>
            </a:r>
          </a:p>
        </p:txBody>
      </p:sp>
      <p:pic>
        <p:nvPicPr>
          <p:cNvPr id="12" name="Picture 11" descr="2018 LMC Conference in St. Cloud: GreenStep City representatives"/>
          <p:cNvPicPr/>
          <p:nvPr/>
        </p:nvPicPr>
        <p:blipFill>
          <a:blip r:embed="rId5">
            <a:extLst>
              <a:ext uri="{28A0092B-C50C-407E-A947-70E740481C1C}">
                <a14:useLocalDpi xmlns:a14="http://schemas.microsoft.com/office/drawing/2010/main" val="0"/>
              </a:ext>
            </a:extLst>
          </a:blip>
          <a:srcRect/>
          <a:stretch>
            <a:fillRect/>
          </a:stretch>
        </p:blipFill>
        <p:spPr bwMode="auto">
          <a:xfrm>
            <a:off x="5397500" y="1925522"/>
            <a:ext cx="2743200" cy="3988666"/>
          </a:xfrm>
          <a:prstGeom prst="rect">
            <a:avLst/>
          </a:prstGeom>
          <a:noFill/>
          <a:ln>
            <a:noFill/>
          </a:ln>
        </p:spPr>
      </p:pic>
    </p:spTree>
    <p:extLst>
      <p:ext uri="{BB962C8B-B14F-4D97-AF65-F5344CB8AC3E}">
        <p14:creationId xmlns:p14="http://schemas.microsoft.com/office/powerpoint/2010/main" val="19057007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screen"/>
          <a:srcRect l="32500" t="16000" r="21667" b="1714"/>
          <a:stretch>
            <a:fillRect/>
          </a:stretch>
        </p:blipFill>
        <p:spPr bwMode="auto">
          <a:xfrm>
            <a:off x="3909290" y="1168400"/>
            <a:ext cx="5234709" cy="5383876"/>
          </a:xfrm>
          <a:prstGeom prst="rect">
            <a:avLst/>
          </a:prstGeom>
          <a:noFill/>
          <a:ln w="9525" cap="flat" cmpd="sng" algn="ctr">
            <a:noFill/>
            <a:prstDash val="solid"/>
            <a:miter lim="800000"/>
            <a:headEnd/>
            <a:tailEnd/>
          </a:ln>
        </p:spPr>
      </p:pic>
      <p:sp>
        <p:nvSpPr>
          <p:cNvPr id="7" name="Rectangle 3"/>
          <p:cNvSpPr>
            <a:spLocks noChangeArrowheads="1"/>
          </p:cNvSpPr>
          <p:nvPr/>
        </p:nvSpPr>
        <p:spPr bwMode="auto">
          <a:xfrm>
            <a:off x="0" y="0"/>
            <a:ext cx="9144000" cy="1219200"/>
          </a:xfrm>
          <a:prstGeom prst="rect">
            <a:avLst/>
          </a:prstGeom>
          <a:solidFill>
            <a:srgbClr val="5BB446"/>
          </a:solidFill>
          <a:ln w="9525">
            <a:noFill/>
            <a:miter lim="800000"/>
            <a:headEnd/>
            <a:tailEnd/>
          </a:ln>
        </p:spPr>
        <p:txBody>
          <a:bodyPr wrap="none" anchor="ctr"/>
          <a:lstStyle/>
          <a:p>
            <a:endParaRPr lang="en-US"/>
          </a:p>
        </p:txBody>
      </p:sp>
      <p:sp>
        <p:nvSpPr>
          <p:cNvPr id="7173" name="Rectangle 5"/>
          <p:cNvSpPr>
            <a:spLocks noGrp="1" noChangeArrowheads="1"/>
          </p:cNvSpPr>
          <p:nvPr>
            <p:ph type="title"/>
          </p:nvPr>
        </p:nvSpPr>
        <p:spPr>
          <a:xfrm>
            <a:off x="1066800" y="76200"/>
            <a:ext cx="8077200" cy="1143000"/>
          </a:xfrm>
          <a:effectLst>
            <a:outerShdw dist="17961" dir="2700000" algn="ctr" rotWithShape="0">
              <a:schemeClr val="bg2">
                <a:alpha val="50000"/>
              </a:schemeClr>
            </a:outerShdw>
          </a:effectLst>
        </p:spPr>
        <p:txBody>
          <a:bodyPr/>
          <a:lstStyle/>
          <a:p>
            <a:pPr eaLnBrk="1" hangingPunct="1"/>
            <a:r>
              <a:rPr lang="en-US" altLang="en-US" sz="4200" b="1" dirty="0" smtClean="0">
                <a:solidFill>
                  <a:schemeClr val="bg1"/>
                </a:solidFill>
                <a:latin typeface="Calibri" pitchFamily="34" charset="0"/>
                <a:ea typeface="Calibri" pitchFamily="34" charset="0"/>
                <a:cs typeface="Calibri" pitchFamily="34" charset="0"/>
              </a:rPr>
              <a:t>Key Program Outcomes</a:t>
            </a:r>
          </a:p>
        </p:txBody>
      </p:sp>
      <p:sp>
        <p:nvSpPr>
          <p:cNvPr id="7174" name="TextBox 3"/>
          <p:cNvSpPr txBox="1">
            <a:spLocks noChangeArrowheads="1"/>
          </p:cNvSpPr>
          <p:nvPr/>
        </p:nvSpPr>
        <p:spPr bwMode="auto">
          <a:xfrm>
            <a:off x="177399" y="1582791"/>
            <a:ext cx="3701410" cy="4862870"/>
          </a:xfrm>
          <a:prstGeom prst="rect">
            <a:avLst/>
          </a:prstGeom>
          <a:noFill/>
          <a:ln w="9525">
            <a:noFill/>
            <a:miter lim="800000"/>
            <a:headEnd/>
            <a:tailEnd/>
          </a:ln>
        </p:spPr>
        <p:txBody>
          <a:bodyPr wrap="square">
            <a:spAutoFit/>
          </a:bodyPr>
          <a:lstStyle/>
          <a:p>
            <a:pPr marL="342900" indent="-342900">
              <a:spcAft>
                <a:spcPts val="1800"/>
              </a:spcAft>
              <a:buFontTx/>
              <a:buChar char="•"/>
            </a:pPr>
            <a:r>
              <a:rPr lang="en-US" altLang="en-US" sz="2000" dirty="0" smtClean="0">
                <a:latin typeface="Calibri" pitchFamily="34" charset="0"/>
              </a:rPr>
              <a:t>128 c</a:t>
            </a:r>
            <a:r>
              <a:rPr lang="en-US" altLang="en-US" sz="2000" dirty="0" smtClean="0">
                <a:solidFill>
                  <a:schemeClr val="tx1"/>
                </a:solidFill>
                <a:latin typeface="Calibri" pitchFamily="34" charset="0"/>
              </a:rPr>
              <a:t>ities, 3 </a:t>
            </a:r>
            <a:r>
              <a:rPr lang="en-US" altLang="en-US" sz="2000" dirty="0">
                <a:latin typeface="Calibri" pitchFamily="34" charset="0"/>
              </a:rPr>
              <a:t>tribes:  </a:t>
            </a:r>
            <a:r>
              <a:rPr lang="en-US" altLang="en-US" sz="2000" dirty="0" smtClean="0">
                <a:latin typeface="Calibri" pitchFamily="34" charset="0"/>
              </a:rPr>
              <a:t>&gt; 50% </a:t>
            </a:r>
            <a:r>
              <a:rPr lang="en-US" altLang="en-US" sz="2000" dirty="0">
                <a:latin typeface="Calibri" pitchFamily="34" charset="0"/>
              </a:rPr>
              <a:t>of MN cities over 5,000 are a GS </a:t>
            </a:r>
            <a:r>
              <a:rPr lang="en-US" altLang="en-US" sz="2000" dirty="0" smtClean="0">
                <a:latin typeface="Calibri" pitchFamily="34" charset="0"/>
              </a:rPr>
              <a:t>city</a:t>
            </a:r>
            <a:endParaRPr lang="en-US" altLang="en-US" sz="2000" dirty="0">
              <a:solidFill>
                <a:schemeClr val="tx1"/>
              </a:solidFill>
              <a:latin typeface="Calibri" pitchFamily="34" charset="0"/>
            </a:endParaRPr>
          </a:p>
          <a:p>
            <a:pPr marL="342900" indent="-342900" algn="l">
              <a:spcAft>
                <a:spcPts val="1800"/>
              </a:spcAft>
              <a:buFontTx/>
              <a:buChar char="•"/>
            </a:pPr>
            <a:r>
              <a:rPr lang="en-US" altLang="en-US" sz="2000" dirty="0" smtClean="0">
                <a:latin typeface="Calibri" pitchFamily="34" charset="0"/>
              </a:rPr>
              <a:t>47%</a:t>
            </a:r>
            <a:r>
              <a:rPr lang="en-US" altLang="en-US" sz="2000" dirty="0" smtClean="0">
                <a:solidFill>
                  <a:schemeClr val="tx1"/>
                </a:solidFill>
                <a:latin typeface="Calibri" pitchFamily="34" charset="0"/>
              </a:rPr>
              <a:t> of MN’s </a:t>
            </a:r>
            <a:r>
              <a:rPr lang="en-US" altLang="en-US" sz="2000" dirty="0" smtClean="0">
                <a:latin typeface="Calibri" pitchFamily="34" charset="0"/>
              </a:rPr>
              <a:t>p</a:t>
            </a:r>
            <a:r>
              <a:rPr lang="en-US" altLang="en-US" sz="2000" dirty="0" smtClean="0">
                <a:solidFill>
                  <a:schemeClr val="tx1"/>
                </a:solidFill>
                <a:latin typeface="Calibri" pitchFamily="34" charset="0"/>
              </a:rPr>
              <a:t>opulation; 15% of MN’s cities</a:t>
            </a:r>
            <a:endParaRPr lang="en-US" altLang="en-US" sz="2000" dirty="0">
              <a:solidFill>
                <a:schemeClr val="tx1"/>
              </a:solidFill>
              <a:latin typeface="Calibri" pitchFamily="34" charset="0"/>
            </a:endParaRPr>
          </a:p>
          <a:p>
            <a:pPr marL="342900" indent="-342900" algn="l">
              <a:spcAft>
                <a:spcPts val="1800"/>
              </a:spcAft>
              <a:buFontTx/>
              <a:buChar char="•"/>
            </a:pPr>
            <a:r>
              <a:rPr lang="en-US" altLang="en-US" sz="2000" dirty="0" smtClean="0">
                <a:latin typeface="Calibri" pitchFamily="34" charset="0"/>
              </a:rPr>
              <a:t>B</a:t>
            </a:r>
            <a:r>
              <a:rPr lang="en-US" altLang="en-US" sz="2000" dirty="0" smtClean="0">
                <a:solidFill>
                  <a:schemeClr val="tx1"/>
                </a:solidFill>
                <a:latin typeface="Calibri" pitchFamily="34" charset="0"/>
              </a:rPr>
              <a:t>ig (</a:t>
            </a:r>
            <a:r>
              <a:rPr lang="en-US" altLang="en-US" sz="2000" dirty="0" smtClean="0">
                <a:latin typeface="Calibri" pitchFamily="34" charset="0"/>
              </a:rPr>
              <a:t>30</a:t>
            </a:r>
            <a:r>
              <a:rPr lang="en-US" altLang="en-US" sz="2000" dirty="0" smtClean="0">
                <a:solidFill>
                  <a:schemeClr val="tx1"/>
                </a:solidFill>
                <a:latin typeface="Calibri" pitchFamily="34" charset="0"/>
              </a:rPr>
              <a:t>0,000) &amp; </a:t>
            </a:r>
            <a:r>
              <a:rPr lang="en-US" altLang="en-US" sz="2000" dirty="0" smtClean="0">
                <a:latin typeface="Calibri" pitchFamily="34" charset="0"/>
              </a:rPr>
              <a:t>s</a:t>
            </a:r>
            <a:r>
              <a:rPr lang="en-US" altLang="en-US" sz="2000" dirty="0" smtClean="0">
                <a:solidFill>
                  <a:schemeClr val="tx1"/>
                </a:solidFill>
                <a:latin typeface="Calibri" pitchFamily="34" charset="0"/>
              </a:rPr>
              <a:t>mall (260)</a:t>
            </a:r>
            <a:endParaRPr lang="en-US" altLang="en-US" sz="2000" dirty="0">
              <a:solidFill>
                <a:schemeClr val="tx1"/>
              </a:solidFill>
              <a:latin typeface="Calibri" pitchFamily="34" charset="0"/>
            </a:endParaRPr>
          </a:p>
          <a:p>
            <a:pPr marL="342900" indent="-342900">
              <a:spcAft>
                <a:spcPts val="1800"/>
              </a:spcAft>
              <a:buFontTx/>
              <a:buChar char="•"/>
            </a:pPr>
            <a:r>
              <a:rPr lang="en-US" altLang="en-US" sz="2000" dirty="0" smtClean="0">
                <a:latin typeface="Calibri" pitchFamily="34" charset="0"/>
              </a:rPr>
              <a:t>Non-partisan acceptance</a:t>
            </a:r>
            <a:endParaRPr lang="en-US" altLang="en-US" sz="2000" dirty="0">
              <a:latin typeface="Calibri" pitchFamily="34" charset="0"/>
            </a:endParaRPr>
          </a:p>
          <a:p>
            <a:pPr marL="342900" indent="-342900" algn="l">
              <a:spcAft>
                <a:spcPts val="1800"/>
              </a:spcAft>
              <a:buFontTx/>
              <a:buChar char="•"/>
            </a:pPr>
            <a:r>
              <a:rPr lang="en-US" altLang="en-US" sz="2000" dirty="0" smtClean="0">
                <a:latin typeface="Calibri" pitchFamily="34" charset="0"/>
              </a:rPr>
              <a:t>U</a:t>
            </a:r>
            <a:r>
              <a:rPr lang="en-US" altLang="en-US" sz="2000" dirty="0" smtClean="0">
                <a:solidFill>
                  <a:schemeClr val="tx1"/>
                </a:solidFill>
                <a:latin typeface="Calibri" pitchFamily="34" charset="0"/>
              </a:rPr>
              <a:t>rban and rural</a:t>
            </a:r>
          </a:p>
          <a:p>
            <a:pPr marL="342900" indent="-342900" algn="l">
              <a:spcAft>
                <a:spcPts val="1800"/>
              </a:spcAft>
              <a:buFontTx/>
              <a:buChar char="•"/>
            </a:pPr>
            <a:r>
              <a:rPr lang="en-US" altLang="en-US" sz="2000" dirty="0" smtClean="0">
                <a:latin typeface="Calibri" pitchFamily="34" charset="0"/>
              </a:rPr>
              <a:t>4,100 best practice actions recorded</a:t>
            </a:r>
          </a:p>
          <a:p>
            <a:pPr marL="342900" indent="-342900" algn="l">
              <a:spcAft>
                <a:spcPts val="1800"/>
              </a:spcAft>
              <a:buFontTx/>
              <a:buChar char="•"/>
            </a:pPr>
            <a:r>
              <a:rPr lang="en-US" altLang="en-US" sz="2000" smtClean="0">
                <a:latin typeface="Calibri" pitchFamily="34" charset="0"/>
              </a:rPr>
              <a:t>$</a:t>
            </a:r>
            <a:r>
              <a:rPr lang="en-US" altLang="en-US" sz="2000" smtClean="0">
                <a:latin typeface="Calibri" pitchFamily="34" charset="0"/>
              </a:rPr>
              <a:t>8.4</a:t>
            </a:r>
            <a:r>
              <a:rPr lang="en-US" altLang="en-US" sz="2000" smtClean="0">
                <a:latin typeface="Calibri" pitchFamily="34" charset="0"/>
              </a:rPr>
              <a:t>M/yr</a:t>
            </a:r>
            <a:r>
              <a:rPr lang="en-US" altLang="en-US" sz="2000" dirty="0" smtClean="0">
                <a:latin typeface="Calibri" pitchFamily="34" charset="0"/>
              </a:rPr>
              <a:t>. savings </a:t>
            </a:r>
            <a:r>
              <a:rPr lang="en-US" altLang="en-US" sz="2000" dirty="0" smtClean="0">
                <a:latin typeface="Calibri" pitchFamily="34" charset="0"/>
              </a:rPr>
              <a:t>(30 </a:t>
            </a:r>
            <a:r>
              <a:rPr lang="en-US" altLang="en-US" sz="2000" dirty="0" smtClean="0">
                <a:latin typeface="Calibri" pitchFamily="34" charset="0"/>
              </a:rPr>
              <a:t>cities)</a:t>
            </a:r>
            <a:endParaRPr lang="en-US" altLang="en-US" sz="2000" dirty="0">
              <a:solidFill>
                <a:srgbClr val="00B050"/>
              </a:solidFill>
              <a:latin typeface="Calibri" pitchFamily="34" charset="0"/>
            </a:endParaRPr>
          </a:p>
        </p:txBody>
      </p:sp>
      <p:sp>
        <p:nvSpPr>
          <p:cNvPr id="9" name="Rectangle 35"/>
          <p:cNvSpPr>
            <a:spLocks noChangeArrowheads="1"/>
          </p:cNvSpPr>
          <p:nvPr/>
        </p:nvSpPr>
        <p:spPr bwMode="auto">
          <a:xfrm>
            <a:off x="0" y="6553200"/>
            <a:ext cx="9144000" cy="381000"/>
          </a:xfrm>
          <a:prstGeom prst="rect">
            <a:avLst/>
          </a:prstGeom>
          <a:solidFill>
            <a:srgbClr val="76A240"/>
          </a:solidFill>
          <a:ln w="9525" algn="ctr">
            <a:noFill/>
            <a:miter lim="800000"/>
            <a:headEnd/>
            <a:tailEnd/>
          </a:ln>
        </p:spPr>
        <p:txBody>
          <a:bodyPr wrap="none" anchor="ctr"/>
          <a:lstStyle/>
          <a:p>
            <a:pPr lvl="0">
              <a:spcAft>
                <a:spcPts val="1800"/>
              </a:spcAft>
            </a:pPr>
            <a:endParaRPr lang="en-US" altLang="en-US" sz="2400" dirty="0">
              <a:solidFill>
                <a:prstClr val="black"/>
              </a:solidFill>
              <a:latin typeface="Calibri" pitchFamily="34" charset="0"/>
            </a:endParaRPr>
          </a:p>
        </p:txBody>
      </p:sp>
      <p:sp>
        <p:nvSpPr>
          <p:cNvPr id="10" name="Text Box 36"/>
          <p:cNvSpPr txBox="1">
            <a:spLocks noChangeArrowheads="1"/>
          </p:cNvSpPr>
          <p:nvPr/>
        </p:nvSpPr>
        <p:spPr bwMode="auto">
          <a:xfrm>
            <a:off x="6553200" y="6553200"/>
            <a:ext cx="2590800" cy="323850"/>
          </a:xfrm>
          <a:prstGeom prst="rect">
            <a:avLst/>
          </a:prstGeom>
          <a:noFill/>
          <a:ln w="9525" algn="ctr">
            <a:noFill/>
            <a:miter lim="800000"/>
            <a:headEnd/>
            <a:tailEnd/>
          </a:ln>
        </p:spPr>
        <p:txBody>
          <a:bodyPr>
            <a:spAutoFit/>
          </a:bodyPr>
          <a:lstStyle/>
          <a:p>
            <a:pPr>
              <a:spcBef>
                <a:spcPct val="50000"/>
              </a:spcBef>
            </a:pPr>
            <a:r>
              <a:rPr lang="en-US" sz="1500" b="1">
                <a:solidFill>
                  <a:schemeClr val="bg1"/>
                </a:solidFill>
                <a:latin typeface="Calibri" pitchFamily="34" charset="0"/>
                <a:ea typeface="Calibri" pitchFamily="34" charset="0"/>
                <a:cs typeface="Calibri" pitchFamily="34" charset="0"/>
              </a:rPr>
              <a:t>www.MnGreenStep.org </a:t>
            </a:r>
          </a:p>
        </p:txBody>
      </p:sp>
      <p:pic>
        <p:nvPicPr>
          <p:cNvPr id="11" name="Picture 3" descr="G:\AGRO\MISA\regpart\certs\Programs - GreenStep Cities\GreenStep Cities\GreenStep Graphics\Logo\GreenStep logo\GS-logo-ppt2.png"/>
          <p:cNvPicPr>
            <a:picLocks noChangeAspect="1" noChangeArrowheads="1"/>
          </p:cNvPicPr>
          <p:nvPr/>
        </p:nvPicPr>
        <p:blipFill>
          <a:blip r:embed="rId4" cstate="screen"/>
          <a:srcRect/>
          <a:stretch>
            <a:fillRect/>
          </a:stretch>
        </p:blipFill>
        <p:spPr bwMode="auto">
          <a:xfrm>
            <a:off x="139700" y="127000"/>
            <a:ext cx="711200" cy="990600"/>
          </a:xfrm>
          <a:prstGeom prst="rect">
            <a:avLst/>
          </a:prstGeom>
          <a:noFill/>
        </p:spPr>
      </p:pic>
      <p:pic>
        <p:nvPicPr>
          <p:cNvPr id="12" name="Picture 11"/>
          <p:cNvPicPr/>
          <p:nvPr/>
        </p:nvPicPr>
        <p:blipFill rotWithShape="1">
          <a:blip r:embed="rId5">
            <a:extLst>
              <a:ext uri="{28A0092B-C50C-407E-A947-70E740481C1C}">
                <a14:useLocalDpi xmlns:a14="http://schemas.microsoft.com/office/drawing/2010/main" val="0"/>
              </a:ext>
            </a:extLst>
          </a:blip>
          <a:srcRect l="26138" t="6760" r="29250"/>
          <a:stretch/>
        </p:blipFill>
        <p:spPr bwMode="auto">
          <a:xfrm>
            <a:off x="3909291" y="1212272"/>
            <a:ext cx="5234709" cy="53215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91475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p>
            <a:endParaRPr lang="en-US"/>
          </a:p>
        </p:txBody>
      </p:sp>
      <p:pic>
        <p:nvPicPr>
          <p:cNvPr id="18435" name="Picture 22" descr="GS-logo-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Grp="1" noChangeArrowheads="1"/>
          </p:cNvSpPr>
          <p:nvPr>
            <p:ph type="title"/>
          </p:nvPr>
        </p:nvSpPr>
        <p:spPr>
          <a:xfrm>
            <a:off x="962025" y="-152400"/>
            <a:ext cx="7877175" cy="1143000"/>
          </a:xfrm>
          <a:effectLst>
            <a:outerShdw dist="17961" dir="2700000" algn="ctr" rotWithShape="0">
              <a:schemeClr val="bg2">
                <a:alpha val="50000"/>
              </a:schemeClr>
            </a:outerShdw>
          </a:effectLst>
        </p:spPr>
        <p:txBody>
          <a:bodyPr>
            <a:normAutofit fontScale="90000"/>
          </a:bodyPr>
          <a:lstStyle/>
          <a:p>
            <a:pPr eaLnBrk="1" hangingPunct="1"/>
            <a:r>
              <a:rPr lang="en-US" sz="4200" b="1" dirty="0" smtClean="0">
                <a:solidFill>
                  <a:schemeClr val="bg1"/>
                </a:solidFill>
                <a:latin typeface="Calibri" pitchFamily="34" charset="0"/>
                <a:ea typeface="Calibri" pitchFamily="34" charset="0"/>
                <a:cs typeface="Calibri" pitchFamily="34" charset="0"/>
              </a:rPr>
              <a:t/>
            </a:r>
            <a:br>
              <a:rPr lang="en-US" sz="4200" b="1" dirty="0" smtClean="0">
                <a:solidFill>
                  <a:schemeClr val="bg1"/>
                </a:solidFill>
                <a:latin typeface="Calibri" pitchFamily="34" charset="0"/>
                <a:ea typeface="Calibri" pitchFamily="34" charset="0"/>
                <a:cs typeface="Calibri" pitchFamily="34" charset="0"/>
              </a:rPr>
            </a:br>
            <a:r>
              <a:rPr lang="en-US" sz="4200" b="1" dirty="0" smtClean="0">
                <a:solidFill>
                  <a:schemeClr val="bg1"/>
                </a:solidFill>
                <a:latin typeface="Calibri" pitchFamily="34" charset="0"/>
                <a:ea typeface="Calibri" pitchFamily="34" charset="0"/>
                <a:cs typeface="Calibri" pitchFamily="34" charset="0"/>
              </a:rPr>
              <a:t>Developed by and for MN Cities</a:t>
            </a:r>
          </a:p>
        </p:txBody>
      </p:sp>
      <p:sp>
        <p:nvSpPr>
          <p:cNvPr id="18437" name="Rectangle 20"/>
          <p:cNvSpPr>
            <a:spLocks noChangeArrowheads="1"/>
          </p:cNvSpPr>
          <p:nvPr/>
        </p:nvSpPr>
        <p:spPr bwMode="auto">
          <a:xfrm>
            <a:off x="381000" y="1600200"/>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4488" indent="-344488" algn="l">
              <a:buFont typeface="Wingdings" panose="05000000000000000000" pitchFamily="2" charset="2"/>
              <a:buChar char="v"/>
            </a:pPr>
            <a:r>
              <a:rPr lang="en-US" sz="2400" b="1" dirty="0" smtClean="0">
                <a:solidFill>
                  <a:srgbClr val="FF0000"/>
                </a:solidFill>
                <a:latin typeface="Calibri" pitchFamily="34" charset="0"/>
                <a:ea typeface="Calibri" pitchFamily="34" charset="0"/>
                <a:cs typeface="Calibri" pitchFamily="34" charset="0"/>
              </a:rPr>
              <a:t>2007</a:t>
            </a:r>
            <a:r>
              <a:rPr lang="en-US" sz="2400" b="1" dirty="0">
                <a:solidFill>
                  <a:srgbClr val="FF0000"/>
                </a:solidFill>
                <a:latin typeface="Calibri" pitchFamily="34" charset="0"/>
                <a:ea typeface="Calibri" pitchFamily="34" charset="0"/>
                <a:cs typeface="Calibri" pitchFamily="34" charset="0"/>
              </a:rPr>
              <a:t>: </a:t>
            </a:r>
            <a:r>
              <a:rPr lang="en-US" sz="2400" b="1" dirty="0" smtClean="0">
                <a:solidFill>
                  <a:srgbClr val="FF0000"/>
                </a:solidFill>
                <a:latin typeface="Calibri" pitchFamily="34" charset="0"/>
                <a:ea typeface="Calibri" pitchFamily="34" charset="0"/>
                <a:cs typeface="Calibri" pitchFamily="34" charset="0"/>
              </a:rPr>
              <a:t>“Green” Star City </a:t>
            </a:r>
            <a:r>
              <a:rPr lang="en-US" sz="2400" dirty="0" smtClean="0">
                <a:latin typeface="Calibri" pitchFamily="34" charset="0"/>
                <a:ea typeface="Calibri" pitchFamily="34" charset="0"/>
                <a:cs typeface="Calibri" pitchFamily="34" charset="0"/>
              </a:rPr>
              <a:t>concept emerges @ CERTs, GPI, Hunt Utilities Group</a:t>
            </a:r>
            <a:endParaRPr lang="en-US" sz="2400" dirty="0">
              <a:solidFill>
                <a:schemeClr val="tx1"/>
              </a:solidFill>
              <a:latin typeface="Calibri" pitchFamily="34" charset="0"/>
              <a:ea typeface="Calibri" pitchFamily="34" charset="0"/>
              <a:cs typeface="Calibri" pitchFamily="34" charset="0"/>
            </a:endParaRPr>
          </a:p>
          <a:p>
            <a:pPr marL="801688" lvl="1" indent="-344488">
              <a:buFont typeface="Wingdings" panose="05000000000000000000" pitchFamily="2" charset="2"/>
              <a:buChar char="§"/>
            </a:pPr>
            <a:r>
              <a:rPr lang="en-US" sz="2400" b="1" dirty="0">
                <a:solidFill>
                  <a:schemeClr val="tx1"/>
                </a:solidFill>
                <a:latin typeface="Calibri" pitchFamily="34" charset="0"/>
                <a:ea typeface="Calibri" pitchFamily="34" charset="0"/>
                <a:cs typeface="Calibri" pitchFamily="34" charset="0"/>
              </a:rPr>
              <a:t>2008: Legislature </a:t>
            </a:r>
            <a:r>
              <a:rPr lang="en-US" sz="2400" dirty="0">
                <a:solidFill>
                  <a:schemeClr val="tx1"/>
                </a:solidFill>
                <a:latin typeface="Calibri" pitchFamily="34" charset="0"/>
                <a:ea typeface="Calibri" pitchFamily="34" charset="0"/>
                <a:cs typeface="Calibri" pitchFamily="34" charset="0"/>
              </a:rPr>
              <a:t>asks for a report </a:t>
            </a:r>
          </a:p>
          <a:p>
            <a:pPr marL="801688" lvl="1" indent="-344488">
              <a:buFont typeface="Wingdings" panose="05000000000000000000" pitchFamily="2" charset="2"/>
              <a:buChar char="§"/>
            </a:pPr>
            <a:r>
              <a:rPr lang="en-US" sz="2400" b="1" dirty="0" smtClean="0">
                <a:solidFill>
                  <a:schemeClr val="tx1"/>
                </a:solidFill>
                <a:latin typeface="Calibri" pitchFamily="34" charset="0"/>
                <a:ea typeface="Calibri" pitchFamily="34" charset="0"/>
                <a:cs typeface="Calibri" pitchFamily="34" charset="0"/>
              </a:rPr>
              <a:t>2009: Advisory &amp; technical </a:t>
            </a:r>
            <a:r>
              <a:rPr lang="en-US" sz="2400" dirty="0" smtClean="0">
                <a:solidFill>
                  <a:schemeClr val="tx1"/>
                </a:solidFill>
                <a:latin typeface="Calibri" pitchFamily="34" charset="0"/>
                <a:ea typeface="Calibri" pitchFamily="34" charset="0"/>
                <a:cs typeface="Calibri" pitchFamily="34" charset="0"/>
              </a:rPr>
              <a:t>committees convened</a:t>
            </a:r>
            <a:endParaRPr lang="en-US" sz="2400" dirty="0">
              <a:solidFill>
                <a:schemeClr val="tx1"/>
              </a:solidFill>
              <a:latin typeface="Calibri" pitchFamily="34" charset="0"/>
              <a:ea typeface="Calibri" pitchFamily="34" charset="0"/>
              <a:cs typeface="Calibri" pitchFamily="34" charset="0"/>
            </a:endParaRPr>
          </a:p>
          <a:p>
            <a:pPr marL="344488" indent="-344488" algn="l">
              <a:buFont typeface="Wingdings" panose="05000000000000000000" pitchFamily="2" charset="2"/>
              <a:buChar char="v"/>
            </a:pPr>
            <a:r>
              <a:rPr lang="en-US" sz="2400" b="1" dirty="0" smtClean="0">
                <a:solidFill>
                  <a:srgbClr val="FF0000"/>
                </a:solidFill>
                <a:latin typeface="Calibri" pitchFamily="34" charset="0"/>
                <a:ea typeface="Calibri" pitchFamily="34" charset="0"/>
                <a:cs typeface="Calibri" pitchFamily="34" charset="0"/>
              </a:rPr>
              <a:t>2010: Program launch </a:t>
            </a:r>
            <a:r>
              <a:rPr lang="en-US" sz="2400" dirty="0" smtClean="0">
                <a:solidFill>
                  <a:schemeClr val="tx1"/>
                </a:solidFill>
                <a:latin typeface="Calibri" pitchFamily="34" charset="0"/>
                <a:ea typeface="Calibri" pitchFamily="34" charset="0"/>
                <a:cs typeface="Calibri" pitchFamily="34" charset="0"/>
              </a:rPr>
              <a:t>@ </a:t>
            </a:r>
            <a:r>
              <a:rPr lang="en-US" sz="2400" dirty="0">
                <a:solidFill>
                  <a:schemeClr val="tx1"/>
                </a:solidFill>
                <a:latin typeface="Calibri" pitchFamily="34" charset="0"/>
                <a:ea typeface="Calibri" pitchFamily="34" charset="0"/>
                <a:cs typeface="Calibri" pitchFamily="34" charset="0"/>
              </a:rPr>
              <a:t>League of MN cities </a:t>
            </a:r>
            <a:r>
              <a:rPr lang="en-US" sz="2400" dirty="0" smtClean="0">
                <a:latin typeface="Calibri" pitchFamily="34" charset="0"/>
                <a:ea typeface="Calibri" pitchFamily="34" charset="0"/>
                <a:cs typeface="Calibri" pitchFamily="34" charset="0"/>
              </a:rPr>
              <a:t>conference</a:t>
            </a:r>
            <a:endParaRPr lang="en-US" sz="2400" dirty="0">
              <a:solidFill>
                <a:schemeClr val="tx1"/>
              </a:solidFill>
              <a:latin typeface="Calibri" pitchFamily="34" charset="0"/>
              <a:ea typeface="Calibri" pitchFamily="34" charset="0"/>
              <a:cs typeface="Calibri" pitchFamily="34" charset="0"/>
            </a:endParaRPr>
          </a:p>
          <a:p>
            <a:pPr marL="801688" lvl="1" indent="-344488">
              <a:buFont typeface="Wingdings" panose="05000000000000000000" pitchFamily="2" charset="2"/>
              <a:buChar char="§"/>
            </a:pPr>
            <a:r>
              <a:rPr lang="en-US" sz="2400" b="1" dirty="0" smtClean="0">
                <a:latin typeface="Calibri" pitchFamily="34" charset="0"/>
                <a:ea typeface="Calibri" pitchFamily="34" charset="0"/>
                <a:cs typeface="Calibri" pitchFamily="34" charset="0"/>
              </a:rPr>
              <a:t>2012, 2016: Awards </a:t>
            </a:r>
            <a:r>
              <a:rPr lang="en-US" sz="2400" dirty="0" smtClean="0">
                <a:latin typeface="Calibri" pitchFamily="34" charset="0"/>
                <a:ea typeface="Calibri" pitchFamily="34" charset="0"/>
                <a:cs typeface="Calibri" pitchFamily="34" charset="0"/>
              </a:rPr>
              <a:t>from Environmental Initiative, U of M (State Gov. Innovation)</a:t>
            </a:r>
          </a:p>
          <a:p>
            <a:pPr marL="344488" indent="-344488" algn="l">
              <a:buFont typeface="Wingdings" panose="05000000000000000000" pitchFamily="2" charset="2"/>
              <a:buChar char="v"/>
            </a:pPr>
            <a:r>
              <a:rPr lang="en-US" sz="2400" b="1" dirty="0" smtClean="0">
                <a:solidFill>
                  <a:srgbClr val="FF0000"/>
                </a:solidFill>
                <a:latin typeface="Calibri" pitchFamily="34" charset="0"/>
                <a:ea typeface="Calibri" pitchFamily="34" charset="0"/>
                <a:cs typeface="Calibri" pitchFamily="34" charset="0"/>
              </a:rPr>
              <a:t>2016/17: City metrics </a:t>
            </a:r>
            <a:endParaRPr lang="en-US" b="1" dirty="0">
              <a:solidFill>
                <a:srgbClr val="FF0000"/>
              </a:solidFill>
              <a:latin typeface="Calibri" pitchFamily="34" charset="0"/>
              <a:ea typeface="Calibri" pitchFamily="34" charset="0"/>
              <a:cs typeface="Calibri" pitchFamily="34" charset="0"/>
            </a:endParaRPr>
          </a:p>
        </p:txBody>
      </p:sp>
      <p:pic>
        <p:nvPicPr>
          <p:cNvPr id="184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984" y="1674812"/>
            <a:ext cx="3957031"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0" y="5293518"/>
            <a:ext cx="3581400" cy="1200329"/>
          </a:xfrm>
          <a:prstGeom prst="rect">
            <a:avLst/>
          </a:prstGeom>
          <a:noFill/>
        </p:spPr>
        <p:txBody>
          <a:bodyPr wrap="square" rtlCol="0">
            <a:spAutoFit/>
          </a:bodyPr>
          <a:lstStyle/>
          <a:p>
            <a:r>
              <a:rPr lang="en-US" sz="2400" i="1" dirty="0" smtClean="0">
                <a:solidFill>
                  <a:schemeClr val="tx2">
                    <a:lumMod val="60000"/>
                    <a:lumOff val="40000"/>
                  </a:schemeClr>
                </a:solidFill>
              </a:rPr>
              <a:t>Message from cities: ‘deal with more than climate / energy’</a:t>
            </a:r>
            <a:endParaRPr lang="en-US" sz="2400" i="1" dirty="0">
              <a:solidFill>
                <a:schemeClr val="tx2">
                  <a:lumMod val="60000"/>
                  <a:lumOff val="40000"/>
                </a:schemeClr>
              </a:solidFill>
            </a:endParaRPr>
          </a:p>
        </p:txBody>
      </p:sp>
    </p:spTree>
    <p:extLst>
      <p:ext uri="{BB962C8B-B14F-4D97-AF65-F5344CB8AC3E}">
        <p14:creationId xmlns:p14="http://schemas.microsoft.com/office/powerpoint/2010/main" val="19268758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0" y="0"/>
            <a:ext cx="9144000" cy="1219200"/>
          </a:xfrm>
          <a:prstGeom prst="rect">
            <a:avLst/>
          </a:prstGeom>
          <a:solidFill>
            <a:srgbClr val="5BB446"/>
          </a:solidFill>
          <a:ln w="9525">
            <a:noFill/>
            <a:miter lim="800000"/>
            <a:headEnd/>
            <a:tailEnd/>
          </a:ln>
        </p:spPr>
        <p:txBody>
          <a:bodyPr wrap="none" anchor="ctr"/>
          <a:lstStyle/>
          <a:p>
            <a:endParaRPr lang="en-US"/>
          </a:p>
        </p:txBody>
      </p:sp>
      <p:sp>
        <p:nvSpPr>
          <p:cNvPr id="13316" name="Rectangle 5"/>
          <p:cNvSpPr>
            <a:spLocks noGrp="1" noChangeArrowheads="1"/>
          </p:cNvSpPr>
          <p:nvPr>
            <p:ph type="title"/>
          </p:nvPr>
        </p:nvSpPr>
        <p:spPr>
          <a:xfrm>
            <a:off x="990600" y="76200"/>
            <a:ext cx="7696200" cy="1143000"/>
          </a:xfrm>
          <a:effectLst>
            <a:outerShdw dist="17961" dir="2700000" algn="ctr" rotWithShape="0">
              <a:schemeClr val="bg2">
                <a:alpha val="50000"/>
              </a:schemeClr>
            </a:outerShdw>
          </a:effectLst>
        </p:spPr>
        <p:txBody>
          <a:bodyPr>
            <a:normAutofit fontScale="90000"/>
          </a:bodyPr>
          <a:lstStyle/>
          <a:p>
            <a:pPr eaLnBrk="1" hangingPunct="1"/>
            <a:r>
              <a:rPr lang="en-US" sz="4200" b="1" dirty="0" smtClean="0">
                <a:solidFill>
                  <a:schemeClr val="bg1"/>
                </a:solidFill>
                <a:latin typeface="Calibri" pitchFamily="34" charset="0"/>
                <a:ea typeface="Calibri" pitchFamily="34" charset="0"/>
                <a:cs typeface="Calibri" pitchFamily="34" charset="0"/>
              </a:rPr>
              <a:t>GreenStep Partners:</a:t>
            </a:r>
            <a:br>
              <a:rPr lang="en-US" sz="4200" b="1" dirty="0" smtClean="0">
                <a:solidFill>
                  <a:schemeClr val="bg1"/>
                </a:solidFill>
                <a:latin typeface="Calibri" pitchFamily="34" charset="0"/>
                <a:ea typeface="Calibri" pitchFamily="34" charset="0"/>
                <a:cs typeface="Calibri" pitchFamily="34" charset="0"/>
              </a:rPr>
            </a:br>
            <a:r>
              <a:rPr lang="en-US" sz="4200" b="1" dirty="0" smtClean="0">
                <a:solidFill>
                  <a:schemeClr val="bg1"/>
                </a:solidFill>
                <a:latin typeface="Calibri" pitchFamily="34" charset="0"/>
                <a:ea typeface="Calibri" pitchFamily="34" charset="0"/>
                <a:cs typeface="Calibri" pitchFamily="34" charset="0"/>
              </a:rPr>
              <a:t>provide 4 full-time staff </a:t>
            </a:r>
            <a:endParaRPr lang="en-US" sz="4200" b="1" dirty="0" smtClean="0">
              <a:solidFill>
                <a:srgbClr val="0070C0"/>
              </a:solidFill>
              <a:latin typeface="Calibri" pitchFamily="34" charset="0"/>
              <a:ea typeface="Calibri" pitchFamily="34" charset="0"/>
              <a:cs typeface="Calibri" pitchFamily="34" charset="0"/>
            </a:endParaRPr>
          </a:p>
        </p:txBody>
      </p:sp>
      <p:sp>
        <p:nvSpPr>
          <p:cNvPr id="13317" name="Rectangle 20"/>
          <p:cNvSpPr>
            <a:spLocks noChangeArrowheads="1"/>
          </p:cNvSpPr>
          <p:nvPr/>
        </p:nvSpPr>
        <p:spPr bwMode="auto">
          <a:xfrm>
            <a:off x="381000" y="2882900"/>
            <a:ext cx="8382000" cy="3416320"/>
          </a:xfrm>
          <a:prstGeom prst="rect">
            <a:avLst/>
          </a:prstGeom>
          <a:noFill/>
          <a:ln w="9525" algn="ctr">
            <a:noFill/>
            <a:miter lim="800000"/>
            <a:headEnd/>
            <a:tailEnd/>
          </a:ln>
        </p:spPr>
        <p:txBody>
          <a:bodyPr>
            <a:spAutoFit/>
          </a:bodyPr>
          <a:lstStyle/>
          <a:p>
            <a:pPr marL="344488" indent="-344488" algn="l"/>
            <a:r>
              <a:rPr lang="en-US" sz="2400" b="1" dirty="0">
                <a:solidFill>
                  <a:schemeClr val="tx1"/>
                </a:solidFill>
                <a:latin typeface="Calibri" pitchFamily="34" charset="0"/>
                <a:ea typeface="Calibri" pitchFamily="34" charset="0"/>
                <a:cs typeface="Calibri" pitchFamily="34" charset="0"/>
              </a:rPr>
              <a:t>Main Partners:</a:t>
            </a:r>
            <a:endParaRPr lang="en-US" sz="2400" dirty="0">
              <a:solidFill>
                <a:schemeClr val="tx1"/>
              </a:solidFill>
              <a:latin typeface="Calibri" pitchFamily="34" charset="0"/>
              <a:ea typeface="Calibri" pitchFamily="34" charset="0"/>
              <a:cs typeface="Calibri" pitchFamily="34" charset="0"/>
            </a:endParaRPr>
          </a:p>
          <a:p>
            <a:pPr marL="344488" indent="-344488">
              <a:buFontTx/>
              <a:buChar char="•"/>
            </a:pPr>
            <a:r>
              <a:rPr lang="en-US" sz="2400" b="1" dirty="0" smtClean="0">
                <a:solidFill>
                  <a:schemeClr val="tx1"/>
                </a:solidFill>
                <a:latin typeface="Calibri" pitchFamily="34" charset="0"/>
                <a:ea typeface="Calibri" pitchFamily="34" charset="0"/>
                <a:cs typeface="Calibri" pitchFamily="34" charset="0"/>
              </a:rPr>
              <a:t>League of Minnesota Cities</a:t>
            </a:r>
          </a:p>
          <a:p>
            <a:pPr marL="344488" indent="-344488" algn="l">
              <a:buFontTx/>
              <a:buChar char="•"/>
            </a:pPr>
            <a:r>
              <a:rPr lang="en-US" sz="2400" b="1" dirty="0" smtClean="0">
                <a:solidFill>
                  <a:schemeClr val="tx1"/>
                </a:solidFill>
                <a:latin typeface="Calibri" pitchFamily="34" charset="0"/>
                <a:ea typeface="Calibri" pitchFamily="34" charset="0"/>
                <a:cs typeface="Calibri" pitchFamily="34" charset="0"/>
              </a:rPr>
              <a:t>3 State Agencies: MPCA, EQB, Commerce</a:t>
            </a:r>
          </a:p>
          <a:p>
            <a:pPr marL="344488" indent="-344488">
              <a:buFontTx/>
              <a:buChar char="•"/>
            </a:pPr>
            <a:r>
              <a:rPr lang="en-US" sz="2400" b="1" dirty="0" smtClean="0">
                <a:solidFill>
                  <a:schemeClr val="tx1"/>
                </a:solidFill>
                <a:latin typeface="Calibri" pitchFamily="34" charset="0"/>
                <a:ea typeface="Calibri" pitchFamily="34" charset="0"/>
                <a:cs typeface="Calibri" pitchFamily="34" charset="0"/>
              </a:rPr>
              <a:t>Great Plains Institute</a:t>
            </a:r>
            <a:endParaRPr lang="en-US" sz="2400" b="1" dirty="0">
              <a:solidFill>
                <a:schemeClr val="tx1"/>
              </a:solidFill>
              <a:latin typeface="Calibri" pitchFamily="34" charset="0"/>
              <a:ea typeface="Calibri" pitchFamily="34" charset="0"/>
              <a:cs typeface="Calibri" pitchFamily="34" charset="0"/>
            </a:endParaRPr>
          </a:p>
          <a:p>
            <a:pPr marL="344488" indent="-344488" algn="l">
              <a:buFontTx/>
              <a:buChar char="•"/>
            </a:pPr>
            <a:r>
              <a:rPr lang="en-US" sz="2400" b="1" dirty="0">
                <a:solidFill>
                  <a:schemeClr val="tx1"/>
                </a:solidFill>
                <a:latin typeface="Calibri" pitchFamily="34" charset="0"/>
                <a:ea typeface="Calibri" pitchFamily="34" charset="0"/>
                <a:cs typeface="Calibri" pitchFamily="34" charset="0"/>
              </a:rPr>
              <a:t>Clean Energy Resource Teams (</a:t>
            </a:r>
            <a:r>
              <a:rPr lang="en-US" sz="2400" b="1" dirty="0" smtClean="0">
                <a:solidFill>
                  <a:schemeClr val="tx1"/>
                </a:solidFill>
                <a:latin typeface="Calibri" pitchFamily="34" charset="0"/>
                <a:ea typeface="Calibri" pitchFamily="34" charset="0"/>
                <a:cs typeface="Calibri" pitchFamily="34" charset="0"/>
              </a:rPr>
              <a:t>CERTs @ </a:t>
            </a:r>
            <a:r>
              <a:rPr lang="en-US" sz="2400" b="1" dirty="0" err="1" smtClean="0">
                <a:solidFill>
                  <a:schemeClr val="tx1"/>
                </a:solidFill>
                <a:latin typeface="Calibri" pitchFamily="34" charset="0"/>
                <a:ea typeface="Calibri" pitchFamily="34" charset="0"/>
                <a:cs typeface="Calibri" pitchFamily="34" charset="0"/>
              </a:rPr>
              <a:t>UofM</a:t>
            </a:r>
            <a:r>
              <a:rPr lang="en-US" sz="2400" b="1" dirty="0" smtClean="0">
                <a:solidFill>
                  <a:schemeClr val="tx1"/>
                </a:solidFill>
                <a:latin typeface="Calibri" pitchFamily="34" charset="0"/>
                <a:ea typeface="Calibri" pitchFamily="34" charset="0"/>
                <a:cs typeface="Calibri" pitchFamily="34" charset="0"/>
              </a:rPr>
              <a:t>)</a:t>
            </a:r>
            <a:endParaRPr lang="en-US" sz="2400" b="1" dirty="0">
              <a:solidFill>
                <a:schemeClr val="tx1"/>
              </a:solidFill>
              <a:latin typeface="Calibri" pitchFamily="34" charset="0"/>
              <a:ea typeface="Calibri" pitchFamily="34" charset="0"/>
              <a:cs typeface="Calibri" pitchFamily="34" charset="0"/>
            </a:endParaRPr>
          </a:p>
          <a:p>
            <a:pPr marL="344488" indent="-344488" algn="l">
              <a:buFontTx/>
              <a:buChar char="•"/>
            </a:pPr>
            <a:r>
              <a:rPr lang="en-US" sz="2400" dirty="0" smtClean="0">
                <a:solidFill>
                  <a:schemeClr val="tx1"/>
                </a:solidFill>
                <a:latin typeface="Calibri" pitchFamily="34" charset="0"/>
                <a:ea typeface="Calibri" pitchFamily="34" charset="0"/>
                <a:cs typeface="Calibri" pitchFamily="34" charset="0"/>
              </a:rPr>
              <a:t>3 other non-profits:</a:t>
            </a:r>
          </a:p>
          <a:p>
            <a:pPr marL="801688" lvl="1" indent="-344488">
              <a:buFont typeface="Wingdings" panose="05000000000000000000" pitchFamily="2" charset="2"/>
              <a:buChar char="§"/>
            </a:pPr>
            <a:r>
              <a:rPr lang="en-US" sz="2400" dirty="0" err="1" smtClean="0">
                <a:solidFill>
                  <a:schemeClr val="tx1"/>
                </a:solidFill>
                <a:latin typeface="Calibri" pitchFamily="34" charset="0"/>
                <a:ea typeface="Calibri" pitchFamily="34" charset="0"/>
                <a:cs typeface="Calibri" pitchFamily="34" charset="0"/>
              </a:rPr>
              <a:t>Izaak</a:t>
            </a:r>
            <a:r>
              <a:rPr lang="en-US" sz="2400" dirty="0" smtClean="0">
                <a:solidFill>
                  <a:schemeClr val="tx1"/>
                </a:solidFill>
                <a:latin typeface="Calibri" pitchFamily="34" charset="0"/>
                <a:ea typeface="Calibri" pitchFamily="34" charset="0"/>
                <a:cs typeface="Calibri" pitchFamily="34" charset="0"/>
              </a:rPr>
              <a:t> </a:t>
            </a:r>
            <a:r>
              <a:rPr lang="en-US" sz="2400" dirty="0">
                <a:solidFill>
                  <a:schemeClr val="tx1"/>
                </a:solidFill>
                <a:latin typeface="Calibri" pitchFamily="34" charset="0"/>
                <a:ea typeface="Calibri" pitchFamily="34" charset="0"/>
                <a:cs typeface="Calibri" pitchFamily="34" charset="0"/>
              </a:rPr>
              <a:t>Walton League – MN </a:t>
            </a:r>
            <a:r>
              <a:rPr lang="en-US" sz="2400" dirty="0" smtClean="0">
                <a:solidFill>
                  <a:schemeClr val="tx1"/>
                </a:solidFill>
                <a:latin typeface="Calibri" pitchFamily="34" charset="0"/>
                <a:ea typeface="Calibri" pitchFamily="34" charset="0"/>
                <a:cs typeface="Calibri" pitchFamily="34" charset="0"/>
              </a:rPr>
              <a:t>Division</a:t>
            </a:r>
          </a:p>
          <a:p>
            <a:pPr marL="801688" lvl="1" indent="-344488">
              <a:buFont typeface="Wingdings" panose="05000000000000000000" pitchFamily="2" charset="2"/>
              <a:buChar char="§"/>
            </a:pPr>
            <a:r>
              <a:rPr lang="en-US" sz="2400" dirty="0" smtClean="0">
                <a:latin typeface="Calibri" pitchFamily="34" charset="0"/>
                <a:ea typeface="Calibri" pitchFamily="34" charset="0"/>
                <a:cs typeface="Calibri" pitchFamily="34" charset="0"/>
              </a:rPr>
              <a:t>U</a:t>
            </a:r>
            <a:r>
              <a:rPr lang="en-US" sz="2400" dirty="0" smtClean="0">
                <a:solidFill>
                  <a:schemeClr val="tx1"/>
                </a:solidFill>
                <a:latin typeface="Calibri" pitchFamily="34" charset="0"/>
                <a:ea typeface="Calibri" pitchFamily="34" charset="0"/>
                <a:cs typeface="Calibri" pitchFamily="34" charset="0"/>
              </a:rPr>
              <a:t>rban </a:t>
            </a:r>
            <a:r>
              <a:rPr lang="en-US" sz="2400" dirty="0">
                <a:solidFill>
                  <a:schemeClr val="tx1"/>
                </a:solidFill>
                <a:latin typeface="Calibri" pitchFamily="34" charset="0"/>
                <a:ea typeface="Calibri" pitchFamily="34" charset="0"/>
                <a:cs typeface="Calibri" pitchFamily="34" charset="0"/>
              </a:rPr>
              <a:t>Land Institute – </a:t>
            </a:r>
            <a:r>
              <a:rPr lang="en-US" sz="2400" dirty="0" smtClean="0">
                <a:solidFill>
                  <a:schemeClr val="tx1"/>
                </a:solidFill>
                <a:latin typeface="Calibri" pitchFamily="34" charset="0"/>
                <a:ea typeface="Calibri" pitchFamily="34" charset="0"/>
                <a:cs typeface="Calibri" pitchFamily="34" charset="0"/>
              </a:rPr>
              <a:t>MN, &amp; </a:t>
            </a:r>
            <a:r>
              <a:rPr lang="en-US" sz="2400" dirty="0">
                <a:solidFill>
                  <a:schemeClr val="tx1"/>
                </a:solidFill>
                <a:latin typeface="Calibri" pitchFamily="34" charset="0"/>
                <a:ea typeface="Calibri" pitchFamily="34" charset="0"/>
                <a:cs typeface="Calibri" pitchFamily="34" charset="0"/>
              </a:rPr>
              <a:t>Regional Council of </a:t>
            </a:r>
            <a:r>
              <a:rPr lang="en-US" sz="2400" dirty="0" smtClean="0">
                <a:solidFill>
                  <a:schemeClr val="tx1"/>
                </a:solidFill>
                <a:latin typeface="Calibri" pitchFamily="34" charset="0"/>
                <a:ea typeface="Calibri" pitchFamily="34" charset="0"/>
                <a:cs typeface="Calibri" pitchFamily="34" charset="0"/>
              </a:rPr>
              <a:t>Mayors</a:t>
            </a:r>
          </a:p>
          <a:p>
            <a:pPr marL="801688" lvl="1" indent="-344488">
              <a:buFont typeface="Wingdings" panose="05000000000000000000" pitchFamily="2" charset="2"/>
              <a:buChar char="§"/>
            </a:pPr>
            <a:r>
              <a:rPr lang="en-US" sz="2400" dirty="0" smtClean="0">
                <a:latin typeface="Calibri" pitchFamily="34" charset="0"/>
                <a:ea typeface="Calibri" pitchFamily="34" charset="0"/>
                <a:cs typeface="Calibri" pitchFamily="34" charset="0"/>
              </a:rPr>
              <a:t>P</a:t>
            </a:r>
            <a:r>
              <a:rPr lang="en-US" sz="2400" dirty="0" smtClean="0">
                <a:solidFill>
                  <a:schemeClr val="tx1"/>
                </a:solidFill>
                <a:latin typeface="Calibri" pitchFamily="34" charset="0"/>
                <a:ea typeface="Calibri" pitchFamily="34" charset="0"/>
                <a:cs typeface="Calibri" pitchFamily="34" charset="0"/>
              </a:rPr>
              <a:t>reservation Alliance of Minnesota  (now </a:t>
            </a:r>
            <a:r>
              <a:rPr lang="en-US" sz="2400" dirty="0" err="1" smtClean="0">
                <a:solidFill>
                  <a:schemeClr val="tx1"/>
                </a:solidFill>
                <a:latin typeface="Calibri" pitchFamily="34" charset="0"/>
                <a:ea typeface="Calibri" pitchFamily="34" charset="0"/>
                <a:cs typeface="Calibri" pitchFamily="34" charset="0"/>
              </a:rPr>
              <a:t>Rethos</a:t>
            </a:r>
            <a:r>
              <a:rPr lang="en-US" sz="2400" dirty="0" smtClean="0">
                <a:solidFill>
                  <a:schemeClr val="tx1"/>
                </a:solidFill>
                <a:latin typeface="Calibri" pitchFamily="34" charset="0"/>
                <a:ea typeface="Calibri" pitchFamily="34" charset="0"/>
                <a:cs typeface="Calibri" pitchFamily="34" charset="0"/>
              </a:rPr>
              <a:t>)</a:t>
            </a:r>
            <a:endParaRPr lang="en-US" sz="2400" b="1" i="1" dirty="0" smtClean="0">
              <a:solidFill>
                <a:schemeClr val="tx1"/>
              </a:solidFill>
              <a:latin typeface="Calibri" pitchFamily="34" charset="0"/>
              <a:ea typeface="Calibri" pitchFamily="34" charset="0"/>
              <a:cs typeface="Calibri" pitchFamily="34" charset="0"/>
            </a:endParaRPr>
          </a:p>
        </p:txBody>
      </p:sp>
      <p:pic>
        <p:nvPicPr>
          <p:cNvPr id="13320" name="Picture 39" descr="PCA"/>
          <p:cNvPicPr>
            <a:picLocks noChangeAspect="1" noChangeArrowheads="1"/>
          </p:cNvPicPr>
          <p:nvPr/>
        </p:nvPicPr>
        <p:blipFill>
          <a:blip r:embed="rId3" cstate="screen"/>
          <a:srcRect/>
          <a:stretch>
            <a:fillRect/>
          </a:stretch>
        </p:blipFill>
        <p:spPr bwMode="auto">
          <a:xfrm>
            <a:off x="163513" y="1581150"/>
            <a:ext cx="990600" cy="927100"/>
          </a:xfrm>
          <a:prstGeom prst="rect">
            <a:avLst/>
          </a:prstGeom>
          <a:noFill/>
          <a:ln w="9525">
            <a:noFill/>
            <a:miter lim="800000"/>
            <a:headEnd/>
            <a:tailEnd/>
          </a:ln>
        </p:spPr>
      </p:pic>
      <p:pic>
        <p:nvPicPr>
          <p:cNvPr id="13322" name="Picture 20"/>
          <p:cNvPicPr>
            <a:picLocks noChangeAspect="1" noChangeArrowheads="1"/>
          </p:cNvPicPr>
          <p:nvPr/>
        </p:nvPicPr>
        <p:blipFill>
          <a:blip r:embed="rId4" cstate="screen"/>
          <a:srcRect/>
          <a:stretch>
            <a:fillRect/>
          </a:stretch>
        </p:blipFill>
        <p:spPr bwMode="auto">
          <a:xfrm>
            <a:off x="6218238" y="1587500"/>
            <a:ext cx="1000125" cy="952500"/>
          </a:xfrm>
          <a:prstGeom prst="rect">
            <a:avLst/>
          </a:prstGeom>
          <a:noFill/>
          <a:ln w="9525" algn="ctr">
            <a:noFill/>
            <a:miter lim="800000"/>
            <a:headEnd/>
            <a:tailEnd/>
          </a:ln>
        </p:spPr>
      </p:pic>
      <p:pic>
        <p:nvPicPr>
          <p:cNvPr id="13323" name="Picture 21"/>
          <p:cNvPicPr>
            <a:picLocks noChangeAspect="1" noChangeArrowheads="1"/>
          </p:cNvPicPr>
          <p:nvPr/>
        </p:nvPicPr>
        <p:blipFill>
          <a:blip r:embed="rId5" cstate="screen"/>
          <a:srcRect/>
          <a:stretch>
            <a:fillRect/>
          </a:stretch>
        </p:blipFill>
        <p:spPr bwMode="auto">
          <a:xfrm>
            <a:off x="1512888" y="1595437"/>
            <a:ext cx="1047750" cy="914400"/>
          </a:xfrm>
          <a:prstGeom prst="rect">
            <a:avLst/>
          </a:prstGeom>
          <a:noFill/>
          <a:ln w="9525" algn="ctr">
            <a:noFill/>
            <a:miter lim="800000"/>
            <a:headEnd/>
            <a:tailEnd/>
          </a:ln>
        </p:spPr>
      </p:pic>
      <p:pic>
        <p:nvPicPr>
          <p:cNvPr id="13324" name="Picture 22"/>
          <p:cNvPicPr>
            <a:picLocks noChangeAspect="1" noChangeArrowheads="1"/>
          </p:cNvPicPr>
          <p:nvPr/>
        </p:nvPicPr>
        <p:blipFill>
          <a:blip r:embed="rId6" cstate="screen"/>
          <a:srcRect/>
          <a:stretch>
            <a:fillRect/>
          </a:stretch>
        </p:blipFill>
        <p:spPr bwMode="auto">
          <a:xfrm>
            <a:off x="3008313" y="1595437"/>
            <a:ext cx="866775" cy="885825"/>
          </a:xfrm>
          <a:prstGeom prst="rect">
            <a:avLst/>
          </a:prstGeom>
          <a:noFill/>
          <a:ln w="9525" algn="ctr">
            <a:noFill/>
            <a:miter lim="800000"/>
            <a:headEnd/>
            <a:tailEnd/>
          </a:ln>
        </p:spPr>
      </p:pic>
      <p:pic>
        <p:nvPicPr>
          <p:cNvPr id="13325" name="Picture 23"/>
          <p:cNvPicPr>
            <a:picLocks noChangeAspect="1" noChangeArrowheads="1"/>
          </p:cNvPicPr>
          <p:nvPr/>
        </p:nvPicPr>
        <p:blipFill>
          <a:blip r:embed="rId7" cstate="screen"/>
          <a:srcRect/>
          <a:stretch>
            <a:fillRect/>
          </a:stretch>
        </p:blipFill>
        <p:spPr bwMode="auto">
          <a:xfrm>
            <a:off x="7469188" y="1773237"/>
            <a:ext cx="1333500" cy="552450"/>
          </a:xfrm>
          <a:prstGeom prst="rect">
            <a:avLst/>
          </a:prstGeom>
          <a:noFill/>
          <a:ln w="9525" algn="ctr">
            <a:noFill/>
            <a:miter lim="800000"/>
            <a:headEnd/>
            <a:tailEnd/>
          </a:ln>
        </p:spPr>
      </p:pic>
      <p:sp>
        <p:nvSpPr>
          <p:cNvPr id="14" name="Rectangle 35"/>
          <p:cNvSpPr>
            <a:spLocks noChangeArrowheads="1"/>
          </p:cNvSpPr>
          <p:nvPr/>
        </p:nvSpPr>
        <p:spPr bwMode="auto">
          <a:xfrm>
            <a:off x="0" y="6553200"/>
            <a:ext cx="9144000" cy="381000"/>
          </a:xfrm>
          <a:prstGeom prst="rect">
            <a:avLst/>
          </a:prstGeom>
          <a:solidFill>
            <a:srgbClr val="76A240"/>
          </a:solidFill>
          <a:ln w="9525" algn="ctr">
            <a:noFill/>
            <a:miter lim="800000"/>
            <a:headEnd/>
            <a:tailEnd/>
          </a:ln>
        </p:spPr>
        <p:txBody>
          <a:bodyPr wrap="none" anchor="ctr"/>
          <a:lstStyle/>
          <a:p>
            <a:endParaRPr lang="en-US"/>
          </a:p>
        </p:txBody>
      </p:sp>
      <p:sp>
        <p:nvSpPr>
          <p:cNvPr id="15" name="Text Box 36"/>
          <p:cNvSpPr txBox="1">
            <a:spLocks noChangeArrowheads="1"/>
          </p:cNvSpPr>
          <p:nvPr/>
        </p:nvSpPr>
        <p:spPr bwMode="auto">
          <a:xfrm>
            <a:off x="6553200" y="6553200"/>
            <a:ext cx="2590800" cy="323850"/>
          </a:xfrm>
          <a:prstGeom prst="rect">
            <a:avLst/>
          </a:prstGeom>
          <a:noFill/>
          <a:ln w="9525" algn="ctr">
            <a:noFill/>
            <a:miter lim="800000"/>
            <a:headEnd/>
            <a:tailEnd/>
          </a:ln>
        </p:spPr>
        <p:txBody>
          <a:bodyPr>
            <a:spAutoFit/>
          </a:bodyPr>
          <a:lstStyle/>
          <a:p>
            <a:pPr>
              <a:spcBef>
                <a:spcPct val="50000"/>
              </a:spcBef>
            </a:pPr>
            <a:r>
              <a:rPr lang="en-US" sz="1500" b="1">
                <a:solidFill>
                  <a:schemeClr val="bg1"/>
                </a:solidFill>
                <a:latin typeface="Calibri" pitchFamily="34" charset="0"/>
                <a:ea typeface="Calibri" pitchFamily="34" charset="0"/>
                <a:cs typeface="Calibri" pitchFamily="34" charset="0"/>
              </a:rPr>
              <a:t>www.MnGreenStep.org </a:t>
            </a:r>
          </a:p>
        </p:txBody>
      </p:sp>
      <p:pic>
        <p:nvPicPr>
          <p:cNvPr id="13328" name="Picture 16" descr="C:\Users\thie0235\Desktop\GreenStep\2014 Updates\PAM etc\Pam_Logo1.png"/>
          <p:cNvPicPr>
            <a:picLocks noChangeAspect="1" noChangeArrowheads="1"/>
          </p:cNvPicPr>
          <p:nvPr/>
        </p:nvPicPr>
        <p:blipFill>
          <a:blip r:embed="rId8" cstate="screen"/>
          <a:srcRect/>
          <a:stretch>
            <a:fillRect/>
          </a:stretch>
        </p:blipFill>
        <p:spPr bwMode="auto">
          <a:xfrm>
            <a:off x="7480300" y="3594100"/>
            <a:ext cx="1366482" cy="1219200"/>
          </a:xfrm>
          <a:prstGeom prst="rect">
            <a:avLst/>
          </a:prstGeom>
          <a:noFill/>
        </p:spPr>
      </p:pic>
      <p:pic>
        <p:nvPicPr>
          <p:cNvPr id="13329" name="Picture 17" descr="G:\AGRO\MISA\regpart\certs\Events - Solar Powering Minnesota\sponsors\Sponsor Logos\web\greatplains-logo.gif"/>
          <p:cNvPicPr>
            <a:picLocks noChangeAspect="1" noChangeArrowheads="1"/>
          </p:cNvPicPr>
          <p:nvPr/>
        </p:nvPicPr>
        <p:blipFill>
          <a:blip r:embed="rId9" cstate="screen"/>
          <a:srcRect/>
          <a:stretch>
            <a:fillRect/>
          </a:stretch>
        </p:blipFill>
        <p:spPr bwMode="auto">
          <a:xfrm>
            <a:off x="6096000" y="2844800"/>
            <a:ext cx="2705100" cy="438464"/>
          </a:xfrm>
          <a:prstGeom prst="rect">
            <a:avLst/>
          </a:prstGeom>
          <a:noFill/>
        </p:spPr>
      </p:pic>
      <p:pic>
        <p:nvPicPr>
          <p:cNvPr id="18" name="Picture 3" descr="G:\AGRO\MISA\regpart\certs\Programs - GreenStep Cities\GreenStep Cities\GreenStep Graphics\Logo\GreenStep logo\GS-logo-ppt2.png"/>
          <p:cNvPicPr>
            <a:picLocks noChangeAspect="1" noChangeArrowheads="1"/>
          </p:cNvPicPr>
          <p:nvPr/>
        </p:nvPicPr>
        <p:blipFill>
          <a:blip r:embed="rId10" cstate="screen"/>
          <a:srcRect/>
          <a:stretch>
            <a:fillRect/>
          </a:stretch>
        </p:blipFill>
        <p:spPr bwMode="auto">
          <a:xfrm>
            <a:off x="139700" y="127000"/>
            <a:ext cx="711200" cy="990600"/>
          </a:xfrm>
          <a:prstGeom prst="rect">
            <a:avLst/>
          </a:prstGeom>
          <a:noFill/>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0" y="1828800"/>
            <a:ext cx="1885429" cy="506373"/>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3700" y="3537244"/>
            <a:ext cx="914400" cy="889000"/>
          </a:xfrm>
          <a:prstGeom prst="rect">
            <a:avLst/>
          </a:prstGeom>
        </p:spPr>
      </p:pic>
    </p:spTree>
    <p:extLst>
      <p:ext uri="{BB962C8B-B14F-4D97-AF65-F5344CB8AC3E}">
        <p14:creationId xmlns:p14="http://schemas.microsoft.com/office/powerpoint/2010/main" val="37090313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5" descr="bicyclists_shutterstock_14328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513"/>
            <a:ext cx="9144000"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0" y="0"/>
            <a:ext cx="9144000" cy="1219200"/>
          </a:xfrm>
          <a:prstGeom prst="rect">
            <a:avLst/>
          </a:prstGeom>
          <a:solidFill>
            <a:srgbClr val="5BB446"/>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pic>
        <p:nvPicPr>
          <p:cNvPr id="15364" name="Picture 20" descr="GS-logo-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85725"/>
            <a:ext cx="838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8"/>
          <p:cNvSpPr>
            <a:spLocks noGrp="1" noChangeArrowheads="1"/>
          </p:cNvSpPr>
          <p:nvPr>
            <p:ph type="title"/>
          </p:nvPr>
        </p:nvSpPr>
        <p:spPr>
          <a:xfrm>
            <a:off x="1447800" y="76200"/>
            <a:ext cx="7467600" cy="1143000"/>
          </a:xfrm>
          <a:effectLst>
            <a:outerShdw dist="17961" dir="2700000" algn="ctr" rotWithShape="0">
              <a:schemeClr val="bg2">
                <a:alpha val="50000"/>
              </a:schemeClr>
            </a:outerShdw>
          </a:effectLst>
        </p:spPr>
        <p:txBody>
          <a:bodyPr>
            <a:normAutofit fontScale="90000"/>
          </a:bodyPr>
          <a:lstStyle/>
          <a:p>
            <a:pPr eaLnBrk="1" hangingPunct="1"/>
            <a:r>
              <a:rPr lang="en-US" altLang="en-US" sz="4200" b="1" dirty="0" smtClean="0">
                <a:solidFill>
                  <a:schemeClr val="bg1"/>
                </a:solidFill>
                <a:latin typeface="Calibri" pitchFamily="34" charset="0"/>
                <a:ea typeface="Calibri" pitchFamily="34" charset="0"/>
                <a:cs typeface="Calibri" pitchFamily="34" charset="0"/>
              </a:rPr>
              <a:t>GreenStep: like a weight loss program, like Tree City U.S.A.</a:t>
            </a:r>
          </a:p>
        </p:txBody>
      </p:sp>
      <p:sp>
        <p:nvSpPr>
          <p:cNvPr id="15366" name="AutoShape 24"/>
          <p:cNvSpPr>
            <a:spLocks noChangeArrowheads="1"/>
          </p:cNvSpPr>
          <p:nvPr/>
        </p:nvSpPr>
        <p:spPr bwMode="auto">
          <a:xfrm>
            <a:off x="114300" y="1371600"/>
            <a:ext cx="5067300" cy="4648200"/>
          </a:xfrm>
          <a:prstGeom prst="roundRect">
            <a:avLst>
              <a:gd name="adj" fmla="val 5556"/>
            </a:avLst>
          </a:prstGeom>
          <a:gradFill rotWithShape="1">
            <a:gsLst>
              <a:gs pos="0">
                <a:schemeClr val="bg1"/>
              </a:gs>
              <a:gs pos="100000">
                <a:srgbClr val="DFE9F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15367" name="Rectangle 9"/>
          <p:cNvSpPr>
            <a:spLocks noGrp="1" noChangeArrowheads="1"/>
          </p:cNvSpPr>
          <p:nvPr>
            <p:ph type="body" idx="1"/>
          </p:nvPr>
        </p:nvSpPr>
        <p:spPr>
          <a:xfrm>
            <a:off x="474662" y="1638300"/>
            <a:ext cx="4706937" cy="4381500"/>
          </a:xfrm>
          <a:noFill/>
        </p:spPr>
        <p:txBody>
          <a:bodyPr>
            <a:normAutofit lnSpcReduction="10000"/>
          </a:bodyPr>
          <a:lstStyle/>
          <a:p>
            <a:pPr eaLnBrk="1" hangingPunct="1">
              <a:spcBef>
                <a:spcPts val="600"/>
              </a:spcBef>
            </a:pPr>
            <a:endParaRPr lang="en-US" altLang="en-US" sz="2400" b="1" dirty="0" smtClean="0">
              <a:latin typeface="Calibri" pitchFamily="34" charset="0"/>
              <a:ea typeface="Calibri" pitchFamily="34" charset="0"/>
              <a:cs typeface="Times New Roman" pitchFamily="18" charset="0"/>
            </a:endParaRPr>
          </a:p>
          <a:p>
            <a:pPr eaLnBrk="1" hangingPunct="1">
              <a:spcBef>
                <a:spcPts val="600"/>
              </a:spcBef>
              <a:buFont typeface="Wingdings" panose="05000000000000000000" pitchFamily="2" charset="2"/>
              <a:buChar char="ü"/>
            </a:pPr>
            <a:r>
              <a:rPr lang="en-US" altLang="en-US" sz="2400" b="1" dirty="0" smtClean="0">
                <a:latin typeface="Calibri" pitchFamily="34" charset="0"/>
                <a:ea typeface="Calibri" pitchFamily="34" charset="0"/>
                <a:cs typeface="Times New Roman" pitchFamily="18" charset="0"/>
              </a:rPr>
              <a:t>We join ‘programs’ so that we can:</a:t>
            </a:r>
          </a:p>
          <a:p>
            <a:pPr lvl="1">
              <a:spcBef>
                <a:spcPts val="600"/>
              </a:spcBef>
              <a:buFont typeface="Wingdings" panose="05000000000000000000" pitchFamily="2" charset="2"/>
              <a:buChar char="Ø"/>
            </a:pPr>
            <a:r>
              <a:rPr lang="en-US" altLang="en-US" sz="2000" b="1" u="sng" dirty="0" smtClean="0">
                <a:latin typeface="Calibri" pitchFamily="34" charset="0"/>
                <a:ea typeface="Calibri" pitchFamily="34" charset="0"/>
                <a:cs typeface="Times New Roman" pitchFamily="18" charset="0"/>
              </a:rPr>
              <a:t>pay more attention</a:t>
            </a:r>
            <a:r>
              <a:rPr lang="en-US" altLang="en-US" sz="2000" b="1" dirty="0" smtClean="0">
                <a:latin typeface="Calibri" pitchFamily="34" charset="0"/>
                <a:ea typeface="Calibri" pitchFamily="34" charset="0"/>
                <a:cs typeface="Times New Roman" pitchFamily="18" charset="0"/>
              </a:rPr>
              <a:t>, be intentional, accelerate action, get assistance</a:t>
            </a:r>
          </a:p>
          <a:p>
            <a:pPr lvl="1">
              <a:spcBef>
                <a:spcPts val="600"/>
              </a:spcBef>
              <a:buFont typeface="Wingdings" panose="05000000000000000000" pitchFamily="2" charset="2"/>
              <a:buChar char="Ø"/>
            </a:pPr>
            <a:r>
              <a:rPr lang="en-US" altLang="en-US" sz="2000" b="1" u="sng" dirty="0" smtClean="0">
                <a:latin typeface="Calibri" pitchFamily="34" charset="0"/>
                <a:ea typeface="Calibri" pitchFamily="34" charset="0"/>
                <a:cs typeface="Times New Roman" pitchFamily="18" charset="0"/>
              </a:rPr>
              <a:t>document</a:t>
            </a:r>
            <a:r>
              <a:rPr lang="en-US" altLang="en-US" sz="2000" b="1" dirty="0">
                <a:latin typeface="Calibri" pitchFamily="34" charset="0"/>
                <a:ea typeface="Calibri" pitchFamily="34" charset="0"/>
                <a:cs typeface="Times New Roman" pitchFamily="18" charset="0"/>
              </a:rPr>
              <a:t> </a:t>
            </a:r>
            <a:r>
              <a:rPr lang="en-US" altLang="en-US" sz="2000" b="1" dirty="0" smtClean="0">
                <a:latin typeface="Calibri" pitchFamily="34" charset="0"/>
                <a:ea typeface="Calibri" pitchFamily="34" charset="0"/>
                <a:cs typeface="Times New Roman" pitchFamily="18" charset="0"/>
              </a:rPr>
              <a:t>progress</a:t>
            </a:r>
          </a:p>
          <a:p>
            <a:pPr lvl="1">
              <a:spcBef>
                <a:spcPts val="600"/>
              </a:spcBef>
              <a:buFont typeface="Wingdings" panose="05000000000000000000" pitchFamily="2" charset="2"/>
              <a:buChar char="Ø"/>
            </a:pPr>
            <a:r>
              <a:rPr lang="en-US" altLang="en-US" sz="2000" b="1" u="sng" dirty="0">
                <a:latin typeface="Calibri" pitchFamily="34" charset="0"/>
                <a:ea typeface="Calibri" pitchFamily="34" charset="0"/>
                <a:cs typeface="Times New Roman" pitchFamily="18" charset="0"/>
              </a:rPr>
              <a:t>s</a:t>
            </a:r>
            <a:r>
              <a:rPr lang="en-US" altLang="en-US" sz="2000" b="1" u="sng" dirty="0" smtClean="0">
                <a:latin typeface="Calibri" pitchFamily="34" charset="0"/>
                <a:ea typeface="Calibri" pitchFamily="34" charset="0"/>
                <a:cs typeface="Times New Roman" pitchFamily="18" charset="0"/>
              </a:rPr>
              <a:t>hare</a:t>
            </a:r>
            <a:r>
              <a:rPr lang="en-US" altLang="en-US" sz="2000" b="1" dirty="0" smtClean="0">
                <a:latin typeface="Calibri" pitchFamily="34" charset="0"/>
                <a:ea typeface="Calibri" pitchFamily="34" charset="0"/>
                <a:cs typeface="Times New Roman" pitchFamily="18" charset="0"/>
              </a:rPr>
              <a:t> progress with community</a:t>
            </a:r>
          </a:p>
          <a:p>
            <a:pPr marL="457200" lvl="1" indent="0">
              <a:spcBef>
                <a:spcPts val="600"/>
              </a:spcBef>
              <a:buNone/>
            </a:pPr>
            <a:endParaRPr lang="en-US" altLang="en-US" sz="2000" b="1" dirty="0" smtClean="0">
              <a:latin typeface="Calibri" pitchFamily="34" charset="0"/>
              <a:ea typeface="Calibri" pitchFamily="34" charset="0"/>
              <a:cs typeface="Times New Roman" pitchFamily="18" charset="0"/>
            </a:endParaRPr>
          </a:p>
          <a:p>
            <a:pPr lvl="1">
              <a:spcBef>
                <a:spcPts val="600"/>
              </a:spcBef>
              <a:buFont typeface="Wingdings" panose="05000000000000000000" pitchFamily="2" charset="2"/>
              <a:buChar char="Ø"/>
            </a:pPr>
            <a:r>
              <a:rPr lang="en-US" altLang="en-US" sz="2000" b="1" u="sng" dirty="0">
                <a:latin typeface="Calibri" pitchFamily="34" charset="0"/>
                <a:ea typeface="Calibri" pitchFamily="34" charset="0"/>
                <a:cs typeface="Times New Roman" pitchFamily="18" charset="0"/>
              </a:rPr>
              <a:t>l</a:t>
            </a:r>
            <a:r>
              <a:rPr lang="en-US" altLang="en-US" sz="2000" b="1" u="sng" dirty="0" smtClean="0">
                <a:latin typeface="Calibri" pitchFamily="34" charset="0"/>
                <a:ea typeface="Calibri" pitchFamily="34" charset="0"/>
                <a:cs typeface="Times New Roman" pitchFamily="18" charset="0"/>
              </a:rPr>
              <a:t>earn</a:t>
            </a:r>
            <a:r>
              <a:rPr lang="en-US" altLang="en-US" sz="2000" b="1" dirty="0" smtClean="0">
                <a:latin typeface="Calibri" pitchFamily="34" charset="0"/>
                <a:ea typeface="Calibri" pitchFamily="34" charset="0"/>
                <a:cs typeface="Times New Roman" pitchFamily="18" charset="0"/>
              </a:rPr>
              <a:t> from peers</a:t>
            </a:r>
          </a:p>
          <a:p>
            <a:pPr lvl="1">
              <a:spcBef>
                <a:spcPts val="600"/>
              </a:spcBef>
              <a:buFont typeface="Wingdings" panose="05000000000000000000" pitchFamily="2" charset="2"/>
              <a:buChar char="Ø"/>
            </a:pPr>
            <a:r>
              <a:rPr lang="en-US" altLang="en-US" sz="2000" b="1" u="sng" dirty="0">
                <a:latin typeface="Calibri" pitchFamily="34" charset="0"/>
                <a:ea typeface="Calibri" pitchFamily="34" charset="0"/>
                <a:cs typeface="Times New Roman" pitchFamily="18" charset="0"/>
              </a:rPr>
              <a:t>b</a:t>
            </a:r>
            <a:r>
              <a:rPr lang="en-US" altLang="en-US" sz="2000" b="1" u="sng" dirty="0" smtClean="0">
                <a:latin typeface="Calibri" pitchFamily="34" charset="0"/>
                <a:ea typeface="Calibri" pitchFamily="34" charset="0"/>
                <a:cs typeface="Times New Roman" pitchFamily="18" charset="0"/>
              </a:rPr>
              <a:t>e recognized </a:t>
            </a:r>
            <a:r>
              <a:rPr lang="en-US" altLang="en-US" sz="2000" b="1" dirty="0" smtClean="0">
                <a:latin typeface="Calibri" pitchFamily="34" charset="0"/>
                <a:ea typeface="Calibri" pitchFamily="34" charset="0"/>
                <a:cs typeface="Times New Roman" pitchFamily="18" charset="0"/>
              </a:rPr>
              <a:t>by peers</a:t>
            </a:r>
          </a:p>
          <a:p>
            <a:pPr lvl="1">
              <a:spcBef>
                <a:spcPts val="600"/>
              </a:spcBef>
              <a:buFont typeface="Wingdings" panose="05000000000000000000" pitchFamily="2" charset="2"/>
              <a:buChar char="Ø"/>
            </a:pPr>
            <a:r>
              <a:rPr lang="en-US" altLang="en-US" sz="2000" b="1" u="sng" dirty="0">
                <a:latin typeface="Calibri" pitchFamily="34" charset="0"/>
                <a:ea typeface="Calibri" pitchFamily="34" charset="0"/>
                <a:cs typeface="Times New Roman" pitchFamily="18" charset="0"/>
              </a:rPr>
              <a:t>c</a:t>
            </a:r>
            <a:r>
              <a:rPr lang="en-US" altLang="en-US" sz="2000" b="1" u="sng" dirty="0" smtClean="0">
                <a:latin typeface="Calibri" pitchFamily="34" charset="0"/>
                <a:ea typeface="Calibri" pitchFamily="34" charset="0"/>
                <a:cs typeface="Times New Roman" pitchFamily="18" charset="0"/>
              </a:rPr>
              <a:t>hoose</a:t>
            </a:r>
            <a:r>
              <a:rPr lang="en-US" altLang="en-US" sz="2000" b="1" dirty="0" smtClean="0">
                <a:latin typeface="Calibri" pitchFamily="34" charset="0"/>
                <a:ea typeface="Calibri" pitchFamily="34" charset="0"/>
                <a:cs typeface="Times New Roman" pitchFamily="18" charset="0"/>
              </a:rPr>
              <a:t> our own path</a:t>
            </a:r>
          </a:p>
          <a:p>
            <a:pPr lvl="1">
              <a:spcBef>
                <a:spcPts val="600"/>
              </a:spcBef>
              <a:buFont typeface="Wingdings" panose="05000000000000000000" pitchFamily="2" charset="2"/>
              <a:buChar char="Ø"/>
            </a:pPr>
            <a:r>
              <a:rPr lang="en-US" altLang="en-US" sz="2000" b="1" u="sng" dirty="0">
                <a:latin typeface="Calibri" pitchFamily="34" charset="0"/>
                <a:ea typeface="Calibri" pitchFamily="34" charset="0"/>
                <a:cs typeface="Times New Roman" pitchFamily="18" charset="0"/>
              </a:rPr>
              <a:t>p</a:t>
            </a:r>
            <a:r>
              <a:rPr lang="en-US" altLang="en-US" sz="2000" b="1" u="sng" dirty="0" smtClean="0">
                <a:latin typeface="Calibri" pitchFamily="34" charset="0"/>
                <a:ea typeface="Calibri" pitchFamily="34" charset="0"/>
                <a:cs typeface="Times New Roman" pitchFamily="18" charset="0"/>
              </a:rPr>
              <a:t>roceed</a:t>
            </a:r>
            <a:r>
              <a:rPr lang="en-US" altLang="en-US" sz="2000" b="1" dirty="0" smtClean="0">
                <a:latin typeface="Calibri" pitchFamily="34" charset="0"/>
                <a:ea typeface="Calibri" pitchFamily="34" charset="0"/>
                <a:cs typeface="Times New Roman" pitchFamily="18" charset="0"/>
              </a:rPr>
              <a:t> at our own pace</a:t>
            </a:r>
          </a:p>
          <a:p>
            <a:pPr lvl="1">
              <a:spcBef>
                <a:spcPts val="600"/>
              </a:spcBef>
            </a:pPr>
            <a:endParaRPr lang="en-US" altLang="en-US" sz="2000" b="1" dirty="0" smtClean="0">
              <a:latin typeface="Calibri" pitchFamily="34" charset="0"/>
              <a:ea typeface="Calibri" pitchFamily="34" charset="0"/>
              <a:cs typeface="Times New Roman" pitchFamily="18" charset="0"/>
            </a:endParaRPr>
          </a:p>
        </p:txBody>
      </p:sp>
      <p:sp>
        <p:nvSpPr>
          <p:cNvPr id="15368" name="Rectangle 50"/>
          <p:cNvSpPr>
            <a:spLocks noChangeArrowheads="1"/>
          </p:cNvSpPr>
          <p:nvPr/>
        </p:nvSpPr>
        <p:spPr bwMode="auto">
          <a:xfrm>
            <a:off x="0" y="6477000"/>
            <a:ext cx="9144000" cy="381000"/>
          </a:xfrm>
          <a:prstGeom prst="rect">
            <a:avLst/>
          </a:prstGeom>
          <a:solidFill>
            <a:srgbClr val="76A24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a:solidFill>
                <a:srgbClr val="355C8B"/>
              </a:solidFill>
              <a:latin typeface="Gill Sans MT Condensed" pitchFamily="34" charset="0"/>
            </a:endParaRPr>
          </a:p>
        </p:txBody>
      </p:sp>
      <p:sp>
        <p:nvSpPr>
          <p:cNvPr id="15369" name="Text Box 51"/>
          <p:cNvSpPr txBox="1">
            <a:spLocks noChangeArrowheads="1"/>
          </p:cNvSpPr>
          <p:nvPr/>
        </p:nvSpPr>
        <p:spPr bwMode="auto">
          <a:xfrm>
            <a:off x="6553200" y="646112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500" b="1">
                <a:solidFill>
                  <a:schemeClr val="bg1"/>
                </a:solidFill>
                <a:latin typeface="Calibri" pitchFamily="34" charset="0"/>
                <a:ea typeface="Calibri" pitchFamily="34" charset="0"/>
                <a:cs typeface="Calibri" pitchFamily="34" charset="0"/>
              </a:rPr>
              <a:t>www.MnGreenStep.org</a:t>
            </a:r>
            <a:r>
              <a:rPr lang="en-US" altLang="en-US" sz="2000">
                <a:solidFill>
                  <a:schemeClr val="bg1"/>
                </a:solidFill>
                <a:latin typeface="Gill Sans MT Condensed" pitchFamily="34" charset="0"/>
              </a:rPr>
              <a:t> </a:t>
            </a:r>
          </a:p>
        </p:txBody>
      </p:sp>
    </p:spTree>
    <p:extLst>
      <p:ext uri="{BB962C8B-B14F-4D97-AF65-F5344CB8AC3E}">
        <p14:creationId xmlns:p14="http://schemas.microsoft.com/office/powerpoint/2010/main" val="1689828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2"/>
          <p:cNvPicPr>
            <a:picLocks noChangeAspect="1" noChangeArrowheads="1"/>
          </p:cNvPicPr>
          <p:nvPr/>
        </p:nvPicPr>
        <p:blipFill>
          <a:blip r:embed="rId3" cstate="print"/>
          <a:srcRect/>
          <a:stretch>
            <a:fillRect/>
          </a:stretch>
        </p:blipFill>
        <p:spPr bwMode="auto">
          <a:xfrm>
            <a:off x="-1600200" y="-1676400"/>
            <a:ext cx="12192000" cy="9467850"/>
          </a:xfrm>
          <a:prstGeom prst="rect">
            <a:avLst/>
          </a:prstGeom>
          <a:noFill/>
          <a:ln w="9525">
            <a:noFill/>
            <a:miter lim="800000"/>
            <a:headEnd/>
            <a:tailEnd/>
          </a:ln>
        </p:spPr>
      </p:pic>
    </p:spTree>
    <p:extLst>
      <p:ext uri="{BB962C8B-B14F-4D97-AF65-F5344CB8AC3E}">
        <p14:creationId xmlns:p14="http://schemas.microsoft.com/office/powerpoint/2010/main" val="387941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G:\AGRO\MISA\regpart\certs\Programs - GreenStep Cities\GreenStep Cities\GreenStep Graphics\LMC Annual Event\2013\Photos\00C GROUP .jpg"/>
          <p:cNvPicPr>
            <a:picLocks noChangeAspect="1" noChangeArrowheads="1"/>
          </p:cNvPicPr>
          <p:nvPr/>
        </p:nvPicPr>
        <p:blipFill>
          <a:blip r:embed="rId3" cstate="screen"/>
          <a:srcRect/>
          <a:stretch>
            <a:fillRect/>
          </a:stretch>
        </p:blipFill>
        <p:spPr bwMode="auto">
          <a:xfrm>
            <a:off x="3886200" y="1799734"/>
            <a:ext cx="5141159" cy="3841588"/>
          </a:xfrm>
          <a:prstGeom prst="rect">
            <a:avLst/>
          </a:prstGeom>
          <a:noFill/>
        </p:spPr>
      </p:pic>
      <p:sp>
        <p:nvSpPr>
          <p:cNvPr id="7" name="Rectangle 3"/>
          <p:cNvSpPr>
            <a:spLocks noChangeArrowheads="1"/>
          </p:cNvSpPr>
          <p:nvPr/>
        </p:nvSpPr>
        <p:spPr bwMode="auto">
          <a:xfrm>
            <a:off x="0" y="0"/>
            <a:ext cx="9144000" cy="1219200"/>
          </a:xfrm>
          <a:prstGeom prst="rect">
            <a:avLst/>
          </a:prstGeom>
          <a:solidFill>
            <a:srgbClr val="5BB446"/>
          </a:solidFill>
          <a:ln w="9525">
            <a:noFill/>
            <a:miter lim="800000"/>
            <a:headEnd/>
            <a:tailEnd/>
          </a:ln>
        </p:spPr>
        <p:txBody>
          <a:bodyPr wrap="none" anchor="ctr"/>
          <a:lstStyle/>
          <a:p>
            <a:endParaRPr lang="en-US"/>
          </a:p>
        </p:txBody>
      </p:sp>
      <p:sp>
        <p:nvSpPr>
          <p:cNvPr id="7173" name="Rectangle 5"/>
          <p:cNvSpPr>
            <a:spLocks noGrp="1" noChangeArrowheads="1"/>
          </p:cNvSpPr>
          <p:nvPr>
            <p:ph type="title"/>
          </p:nvPr>
        </p:nvSpPr>
        <p:spPr>
          <a:xfrm>
            <a:off x="1066800" y="76200"/>
            <a:ext cx="8077200" cy="1143000"/>
          </a:xfrm>
          <a:effectLst>
            <a:outerShdw dist="17961" dir="2700000" algn="ctr" rotWithShape="0">
              <a:schemeClr val="bg2">
                <a:alpha val="50000"/>
              </a:schemeClr>
            </a:outerShdw>
          </a:effectLst>
        </p:spPr>
        <p:txBody>
          <a:bodyPr>
            <a:normAutofit/>
          </a:bodyPr>
          <a:lstStyle/>
          <a:p>
            <a:pPr eaLnBrk="1" hangingPunct="1"/>
            <a:r>
              <a:rPr lang="en-US" altLang="en-US" sz="4200" b="1" dirty="0" smtClean="0">
                <a:solidFill>
                  <a:schemeClr val="bg1"/>
                </a:solidFill>
                <a:latin typeface="Calibri" pitchFamily="34" charset="0"/>
                <a:ea typeface="Calibri" pitchFamily="34" charset="0"/>
                <a:cs typeface="Calibri" pitchFamily="34" charset="0"/>
              </a:rPr>
              <a:t>Why Cities Join: survey </a:t>
            </a:r>
            <a:r>
              <a:rPr lang="en-US" altLang="en-US" sz="4200" b="1" dirty="0">
                <a:solidFill>
                  <a:schemeClr val="bg1"/>
                </a:solidFill>
                <a:latin typeface="Calibri" pitchFamily="34" charset="0"/>
                <a:ea typeface="Calibri" pitchFamily="34" charset="0"/>
                <a:cs typeface="Calibri" pitchFamily="34" charset="0"/>
              </a:rPr>
              <a:t>r</a:t>
            </a:r>
            <a:r>
              <a:rPr lang="en-US" altLang="en-US" sz="4200" b="1" dirty="0" smtClean="0">
                <a:solidFill>
                  <a:schemeClr val="bg1"/>
                </a:solidFill>
                <a:latin typeface="Calibri" pitchFamily="34" charset="0"/>
                <a:ea typeface="Calibri" pitchFamily="34" charset="0"/>
                <a:cs typeface="Calibri" pitchFamily="34" charset="0"/>
              </a:rPr>
              <a:t>esults</a:t>
            </a:r>
          </a:p>
        </p:txBody>
      </p:sp>
      <p:sp>
        <p:nvSpPr>
          <p:cNvPr id="9" name="Rectangle 35"/>
          <p:cNvSpPr>
            <a:spLocks noChangeArrowheads="1"/>
          </p:cNvSpPr>
          <p:nvPr/>
        </p:nvSpPr>
        <p:spPr bwMode="auto">
          <a:xfrm>
            <a:off x="0" y="6553200"/>
            <a:ext cx="9144000" cy="381000"/>
          </a:xfrm>
          <a:prstGeom prst="rect">
            <a:avLst/>
          </a:prstGeom>
          <a:solidFill>
            <a:srgbClr val="76A240"/>
          </a:solidFill>
          <a:ln w="9525" algn="ctr">
            <a:noFill/>
            <a:miter lim="800000"/>
            <a:headEnd/>
            <a:tailEnd/>
          </a:ln>
        </p:spPr>
        <p:txBody>
          <a:bodyPr wrap="none" anchor="ctr"/>
          <a:lstStyle/>
          <a:p>
            <a:endParaRPr lang="en-US"/>
          </a:p>
        </p:txBody>
      </p:sp>
      <p:sp>
        <p:nvSpPr>
          <p:cNvPr id="10" name="Text Box 36"/>
          <p:cNvSpPr txBox="1">
            <a:spLocks noChangeArrowheads="1"/>
          </p:cNvSpPr>
          <p:nvPr/>
        </p:nvSpPr>
        <p:spPr bwMode="auto">
          <a:xfrm>
            <a:off x="6553200" y="6553200"/>
            <a:ext cx="2590800" cy="323850"/>
          </a:xfrm>
          <a:prstGeom prst="rect">
            <a:avLst/>
          </a:prstGeom>
          <a:noFill/>
          <a:ln w="9525" algn="ctr">
            <a:noFill/>
            <a:miter lim="800000"/>
            <a:headEnd/>
            <a:tailEnd/>
          </a:ln>
        </p:spPr>
        <p:txBody>
          <a:bodyPr>
            <a:spAutoFit/>
          </a:bodyPr>
          <a:lstStyle/>
          <a:p>
            <a:pPr>
              <a:spcBef>
                <a:spcPct val="50000"/>
              </a:spcBef>
            </a:pPr>
            <a:r>
              <a:rPr lang="en-US" sz="1500" b="1" dirty="0">
                <a:solidFill>
                  <a:schemeClr val="bg1"/>
                </a:solidFill>
                <a:latin typeface="Calibri" pitchFamily="34" charset="0"/>
                <a:ea typeface="Calibri" pitchFamily="34" charset="0"/>
                <a:cs typeface="Calibri" pitchFamily="34" charset="0"/>
              </a:rPr>
              <a:t>www.MnGreenStep.org </a:t>
            </a:r>
          </a:p>
        </p:txBody>
      </p:sp>
      <p:pic>
        <p:nvPicPr>
          <p:cNvPr id="11" name="Picture 3" descr="G:\AGRO\MISA\regpart\certs\Programs - GreenStep Cities\GreenStep Cities\GreenStep Graphics\Logo\GreenStep logo\GS-logo-ppt2.png"/>
          <p:cNvPicPr>
            <a:picLocks noChangeAspect="1" noChangeArrowheads="1"/>
          </p:cNvPicPr>
          <p:nvPr/>
        </p:nvPicPr>
        <p:blipFill>
          <a:blip r:embed="rId4" cstate="screen"/>
          <a:srcRect/>
          <a:stretch>
            <a:fillRect/>
          </a:stretch>
        </p:blipFill>
        <p:spPr bwMode="auto">
          <a:xfrm>
            <a:off x="139700" y="127000"/>
            <a:ext cx="711200" cy="990600"/>
          </a:xfrm>
          <a:prstGeom prst="rect">
            <a:avLst/>
          </a:prstGeom>
          <a:noFill/>
        </p:spPr>
      </p:pic>
      <p:sp>
        <p:nvSpPr>
          <p:cNvPr id="8" name="Rectangle 35"/>
          <p:cNvSpPr>
            <a:spLocks noChangeArrowheads="1"/>
          </p:cNvSpPr>
          <p:nvPr/>
        </p:nvSpPr>
        <p:spPr bwMode="auto">
          <a:xfrm>
            <a:off x="0" y="1799734"/>
            <a:ext cx="4191000" cy="475346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t"/>
          <a:lstStyle/>
          <a:p>
            <a:pPr marL="342900" indent="-342900">
              <a:buFont typeface="Arial" panose="020B0604020202020204" pitchFamily="34" charset="0"/>
              <a:buChar char="•"/>
            </a:pPr>
            <a:endParaRPr lang="en-US" sz="2400" b="1" dirty="0" smtClean="0"/>
          </a:p>
          <a:p>
            <a:pPr marL="800100" lvl="1" indent="-342900">
              <a:buFont typeface="Wingdings" panose="05000000000000000000" pitchFamily="2" charset="2"/>
              <a:buChar char="ü"/>
            </a:pPr>
            <a:r>
              <a:rPr lang="en-US" sz="2400" b="1" dirty="0" smtClean="0"/>
              <a:t>Cost </a:t>
            </a:r>
            <a:r>
              <a:rPr lang="en-US" sz="2400" b="1" dirty="0"/>
              <a:t>S</a:t>
            </a:r>
            <a:r>
              <a:rPr lang="en-US" sz="2400" b="1" dirty="0" smtClean="0"/>
              <a:t>avings</a:t>
            </a:r>
            <a:r>
              <a:rPr lang="en-US" sz="2400" dirty="0"/>
              <a:t>: spend </a:t>
            </a:r>
          </a:p>
          <a:p>
            <a:pPr lvl="1"/>
            <a:r>
              <a:rPr lang="en-US" sz="2400" dirty="0"/>
              <a:t>     same $ better</a:t>
            </a:r>
          </a:p>
          <a:p>
            <a:pPr marL="800100" lvl="1" indent="-342900">
              <a:buFont typeface="Wingdings" panose="05000000000000000000" pitchFamily="2" charset="2"/>
              <a:buChar char="ü"/>
            </a:pPr>
            <a:r>
              <a:rPr lang="en-US" sz="2400" b="1" dirty="0"/>
              <a:t>P</a:t>
            </a:r>
            <a:r>
              <a:rPr lang="en-US" sz="2400" b="1" dirty="0" smtClean="0"/>
              <a:t>eer </a:t>
            </a:r>
            <a:r>
              <a:rPr lang="en-US" sz="2400" b="1" dirty="0"/>
              <a:t>R</a:t>
            </a:r>
            <a:r>
              <a:rPr lang="en-US" sz="2400" b="1" dirty="0" smtClean="0"/>
              <a:t>ecognition</a:t>
            </a:r>
            <a:endParaRPr lang="en-US" sz="2400" b="1" dirty="0"/>
          </a:p>
          <a:p>
            <a:pPr marL="800100" lvl="1" indent="-342900">
              <a:buFont typeface="Wingdings" panose="05000000000000000000" pitchFamily="2" charset="2"/>
              <a:buChar char="ü"/>
            </a:pPr>
            <a:r>
              <a:rPr lang="en-US" sz="2400" b="1" dirty="0"/>
              <a:t>F</a:t>
            </a:r>
            <a:r>
              <a:rPr lang="en-US" sz="2400" b="1" dirty="0" smtClean="0"/>
              <a:t>ramework</a:t>
            </a:r>
            <a:r>
              <a:rPr lang="en-US" sz="2400" dirty="0" smtClean="0"/>
              <a:t> </a:t>
            </a:r>
            <a:r>
              <a:rPr lang="en-US" sz="2400" dirty="0"/>
              <a:t>built </a:t>
            </a:r>
          </a:p>
          <a:p>
            <a:pPr lvl="2"/>
            <a:r>
              <a:rPr lang="en-US" sz="2400" dirty="0"/>
              <a:t>around more than</a:t>
            </a:r>
          </a:p>
          <a:p>
            <a:pPr lvl="2"/>
            <a:r>
              <a:rPr lang="en-US" sz="2400" dirty="0"/>
              <a:t>environment</a:t>
            </a:r>
          </a:p>
          <a:p>
            <a:pPr marL="800100" lvl="1" indent="-342900">
              <a:buFont typeface="Wingdings" panose="05000000000000000000" pitchFamily="2" charset="2"/>
              <a:buChar char="ü"/>
            </a:pPr>
            <a:r>
              <a:rPr lang="en-US" sz="2400" b="1" dirty="0" smtClean="0"/>
              <a:t>Support for staff</a:t>
            </a:r>
            <a:r>
              <a:rPr lang="en-US" sz="2400" dirty="0" smtClean="0"/>
              <a:t> </a:t>
            </a:r>
            <a:r>
              <a:rPr lang="en-US" sz="2400" dirty="0"/>
              <a:t>– </a:t>
            </a:r>
            <a:r>
              <a:rPr lang="en-US" sz="2400" dirty="0" smtClean="0"/>
              <a:t>save </a:t>
            </a:r>
            <a:endParaRPr lang="en-US" sz="2400" dirty="0"/>
          </a:p>
          <a:p>
            <a:pPr lvl="2"/>
            <a:r>
              <a:rPr lang="en-US" sz="2400" dirty="0" smtClean="0"/>
              <a:t>time on research</a:t>
            </a:r>
            <a:endParaRPr lang="en-US" sz="2400" dirty="0"/>
          </a:p>
          <a:p>
            <a:pPr marL="800100" lvl="1" indent="-342900">
              <a:buFont typeface="Wingdings" panose="05000000000000000000" pitchFamily="2" charset="2"/>
              <a:buChar char="ü"/>
            </a:pPr>
            <a:r>
              <a:rPr lang="en-US" sz="2400" b="1" dirty="0" smtClean="0"/>
              <a:t>Structure for civic </a:t>
            </a:r>
            <a:r>
              <a:rPr lang="en-US" sz="2400" dirty="0" smtClean="0"/>
              <a:t>groups,</a:t>
            </a:r>
          </a:p>
          <a:p>
            <a:pPr lvl="1"/>
            <a:r>
              <a:rPr lang="en-US" sz="2400" dirty="0"/>
              <a:t> </a:t>
            </a:r>
            <a:r>
              <a:rPr lang="en-US" sz="2400" dirty="0" smtClean="0"/>
              <a:t>      commissions</a:t>
            </a:r>
            <a:endParaRPr lang="en-US" sz="2400" dirty="0"/>
          </a:p>
          <a:p>
            <a:endParaRPr lang="en-US" sz="2400" dirty="0" smtClean="0"/>
          </a:p>
          <a:p>
            <a:endParaRPr lang="en-US" sz="2400" dirty="0" smtClean="0"/>
          </a:p>
          <a:p>
            <a:endParaRPr lang="en-US" sz="2400" dirty="0" smtClean="0"/>
          </a:p>
          <a:p>
            <a:pPr marL="342900" indent="-342900">
              <a:buFont typeface="Arial" panose="020B0604020202020204" pitchFamily="34" charset="0"/>
              <a:buChar char="•"/>
            </a:pPr>
            <a:endParaRPr lang="en-US" sz="2400" dirty="0" smtClean="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1799734"/>
            <a:ext cx="4962525" cy="4169266"/>
          </a:xfrm>
          <a:prstGeom prst="rect">
            <a:avLst/>
          </a:prstGeom>
        </p:spPr>
      </p:pic>
    </p:spTree>
    <p:extLst>
      <p:ext uri="{BB962C8B-B14F-4D97-AF65-F5344CB8AC3E}">
        <p14:creationId xmlns:p14="http://schemas.microsoft.com/office/powerpoint/2010/main" val="145728734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1128</Words>
  <Application>Microsoft Office PowerPoint</Application>
  <PresentationFormat>On-screen Show (4:3)</PresentationFormat>
  <Paragraphs>240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Gill Sans MT Condensed</vt:lpstr>
      <vt:lpstr>Helvetica</vt:lpstr>
      <vt:lpstr>Times New Roman</vt:lpstr>
      <vt:lpstr>Wingdings</vt:lpstr>
      <vt:lpstr>Office Theme</vt:lpstr>
      <vt:lpstr>PowerPoint Presentation</vt:lpstr>
      <vt:lpstr>Aspirational Goal</vt:lpstr>
      <vt:lpstr>Key Program Elements</vt:lpstr>
      <vt:lpstr>Key Program Outcomes</vt:lpstr>
      <vt:lpstr> Developed by and for MN Cities</vt:lpstr>
      <vt:lpstr>GreenStep Partners: provide 4 full-time staff </vt:lpstr>
      <vt:lpstr>GreenStep: like a weight loss program, like Tree City U.S.A.</vt:lpstr>
      <vt:lpstr>PowerPoint Presentation</vt:lpstr>
      <vt:lpstr>Why Cities Join: survey results</vt:lpstr>
      <vt:lpstr>City Perspective</vt:lpstr>
      <vt:lpstr>Program Elements</vt:lpstr>
      <vt:lpstr>Best Practices</vt:lpstr>
      <vt:lpstr>Best Practices (con’t) </vt:lpstr>
      <vt:lpstr>PowerPoint Presentation</vt:lpstr>
      <vt:lpstr>PowerPoint Presentation</vt:lpstr>
      <vt:lpstr>PowerPoint Presentation</vt:lpstr>
      <vt:lpstr>PowerPoint Presentation</vt:lpstr>
      <vt:lpstr>Measuring Impact: Regional Indicators Initiative</vt:lpstr>
      <vt:lpstr>Measuring Impact:  Step 4/5 Metrics</vt:lpstr>
      <vt:lpstr>Questions, Comments</vt:lpstr>
    </vt:vector>
  </TitlesOfParts>
  <Company>PCA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Muessig, Philipp</dc:creator>
  <cp:lastModifiedBy>Muessig, Philipp (MPCA)</cp:lastModifiedBy>
  <cp:revision>119</cp:revision>
  <cp:lastPrinted>2017-04-18T21:47:50Z</cp:lastPrinted>
  <dcterms:created xsi:type="dcterms:W3CDTF">2015-06-22T15:50:40Z</dcterms:created>
  <dcterms:modified xsi:type="dcterms:W3CDTF">2019-11-08T22:00:05Z</dcterms:modified>
</cp:coreProperties>
</file>